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Lst>
  <p:notesMasterIdLst>
    <p:notesMasterId r:id="rId10"/>
  </p:notesMasterIdLst>
  <p:sldIdLst>
    <p:sldId id="256" r:id="rId2"/>
    <p:sldId id="274" r:id="rId3"/>
    <p:sldId id="257" r:id="rId4"/>
    <p:sldId id="267" r:id="rId5"/>
    <p:sldId id="262" r:id="rId6"/>
    <p:sldId id="258" r:id="rId7"/>
    <p:sldId id="265" r:id="rId8"/>
    <p:sldId id="275"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140" autoAdjust="0"/>
  </p:normalViewPr>
  <p:slideViewPr>
    <p:cSldViewPr>
      <p:cViewPr varScale="1">
        <p:scale>
          <a:sx n="103" d="100"/>
          <a:sy n="103" d="100"/>
        </p:scale>
        <p:origin x="185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1.8047900262467192E-2"/>
          <c:y val="0.10976358365652054"/>
          <c:w val="0.54279564012831727"/>
          <c:h val="0.82027382771183455"/>
        </c:manualLayout>
      </c:layout>
      <c:pie3DChart>
        <c:varyColors val="1"/>
        <c:ser>
          <c:idx val="0"/>
          <c:order val="0"/>
          <c:tx>
            <c:strRef>
              <c:f>Sheet1!$B$1</c:f>
              <c:strCache>
                <c:ptCount val="1"/>
                <c:pt idx="0">
                  <c:v>Expenditures</c:v>
                </c:pt>
              </c:strCache>
            </c:strRef>
          </c:tx>
          <c:explosion val="4"/>
          <c:dPt>
            <c:idx val="0"/>
            <c:bubble3D val="0"/>
            <c:extLst>
              <c:ext xmlns:c16="http://schemas.microsoft.com/office/drawing/2014/chart" uri="{C3380CC4-5D6E-409C-BE32-E72D297353CC}">
                <c16:uniqueId val="{00000000-3285-48B7-8BDB-AECA3898A997}"/>
              </c:ext>
            </c:extLst>
          </c:dPt>
          <c:dPt>
            <c:idx val="1"/>
            <c:bubble3D val="0"/>
            <c:extLst>
              <c:ext xmlns:c16="http://schemas.microsoft.com/office/drawing/2014/chart" uri="{C3380CC4-5D6E-409C-BE32-E72D297353CC}">
                <c16:uniqueId val="{00000001-3285-48B7-8BDB-AECA3898A997}"/>
              </c:ext>
            </c:extLst>
          </c:dPt>
          <c:dLbls>
            <c:dLbl>
              <c:idx val="0"/>
              <c:layout>
                <c:manualLayout>
                  <c:x val="-0.16069213570525906"/>
                  <c:y val="2.6661182277588437E-2"/>
                </c:manualLayout>
              </c:layout>
              <c:tx>
                <c:rich>
                  <a:bodyPr/>
                  <a:lstStyle/>
                  <a:p>
                    <a:r>
                      <a:rPr lang="en-US" dirty="0"/>
                      <a:t>28.78%</a:t>
                    </a:r>
                  </a:p>
                </c:rich>
              </c:tx>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0-3285-48B7-8BDB-AECA3898A997}"/>
                </c:ext>
              </c:extLst>
            </c:dLbl>
            <c:dLbl>
              <c:idx val="1"/>
              <c:layout>
                <c:manualLayout>
                  <c:x val="-9.7882643141829498E-2"/>
                  <c:y val="-0.21245935675950953"/>
                </c:manualLayout>
              </c:layout>
              <c:tx>
                <c:rich>
                  <a:bodyPr/>
                  <a:lstStyle/>
                  <a:p>
                    <a:r>
                      <a:rPr lang="en-US" dirty="0"/>
                      <a:t>22.03%</a:t>
                    </a:r>
                  </a:p>
                </c:rich>
              </c:tx>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1-3285-48B7-8BDB-AECA3898A997}"/>
                </c:ext>
              </c:extLst>
            </c:dLbl>
            <c:dLbl>
              <c:idx val="2"/>
              <c:layout>
                <c:manualLayout>
                  <c:x val="0.10282759793914649"/>
                  <c:y val="-0.14230853605985819"/>
                </c:manualLayout>
              </c:layout>
              <c:tx>
                <c:rich>
                  <a:bodyPr/>
                  <a:lstStyle/>
                  <a:p>
                    <a:r>
                      <a:rPr lang="en-US" dirty="0"/>
                      <a:t>25.45%</a:t>
                    </a:r>
                  </a:p>
                </c:rich>
              </c:tx>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3-3285-48B7-8BDB-AECA3898A997}"/>
                </c:ext>
              </c:extLst>
            </c:dLbl>
            <c:dLbl>
              <c:idx val="3"/>
              <c:layout>
                <c:manualLayout>
                  <c:x val="5.6200544376397384E-2"/>
                  <c:y val="1.0372742586281193E-2"/>
                </c:manualLayout>
              </c:layout>
              <c:tx>
                <c:rich>
                  <a:bodyPr/>
                  <a:lstStyle/>
                  <a:p>
                    <a:r>
                      <a:rPr lang="en-US" dirty="0"/>
                      <a:t>9.10%</a:t>
                    </a:r>
                  </a:p>
                </c:rich>
              </c:tx>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4-3285-48B7-8BDB-AECA3898A997}"/>
                </c:ext>
              </c:extLst>
            </c:dLbl>
            <c:dLbl>
              <c:idx val="4"/>
              <c:layout>
                <c:manualLayout>
                  <c:x val="9.9116846505297951E-2"/>
                  <c:y val="7.29835076585576E-2"/>
                </c:manualLayout>
              </c:layout>
              <c:tx>
                <c:rich>
                  <a:bodyPr/>
                  <a:lstStyle/>
                  <a:p>
                    <a:r>
                      <a:rPr lang="en-US" dirty="0"/>
                      <a:t>10.44%</a:t>
                    </a:r>
                  </a:p>
                </c:rich>
              </c:tx>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5-3285-48B7-8BDB-AECA3898A997}"/>
                </c:ext>
              </c:extLst>
            </c:dLbl>
            <c:dLbl>
              <c:idx val="5"/>
              <c:layout>
                <c:manualLayout>
                  <c:x val="-4.2246828521434847E-2"/>
                  <c:y val="-1.0064245700630704E-2"/>
                </c:manualLayout>
              </c:layout>
              <c:tx>
                <c:rich>
                  <a:bodyPr/>
                  <a:lstStyle/>
                  <a:p>
                    <a:r>
                      <a:rPr lang="en-US" dirty="0"/>
                      <a:t>2.26%</a:t>
                    </a:r>
                  </a:p>
                </c:rich>
              </c:tx>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6-3285-48B7-8BDB-AECA3898A997}"/>
                </c:ext>
              </c:extLst>
            </c:dLbl>
            <c:dLbl>
              <c:idx val="6"/>
              <c:layout>
                <c:manualLayout>
                  <c:x val="9.9442621755613886E-2"/>
                  <c:y val="-2.3938574842323816E-2"/>
                </c:manualLayout>
              </c:layout>
              <c:tx>
                <c:rich>
                  <a:bodyPr/>
                  <a:lstStyle/>
                  <a:p>
                    <a:r>
                      <a:rPr lang="en-US" dirty="0"/>
                      <a:t>1.93%</a:t>
                    </a:r>
                  </a:p>
                </c:rich>
              </c:tx>
              <c:showLegendKey val="0"/>
              <c:showVal val="0"/>
              <c:showCatName val="0"/>
              <c:showSerName val="0"/>
              <c:showPercent val="1"/>
              <c:showBubbleSize val="0"/>
              <c:extLst>
                <c:ext xmlns:c15="http://schemas.microsoft.com/office/drawing/2012/chart" uri="{CE6537A1-D6FC-4f65-9D91-7224C49458BB}">
                  <c15:layout>
                    <c:manualLayout>
                      <c:w val="0.13115740740740742"/>
                      <c:h val="0.11007462686567164"/>
                    </c:manualLayout>
                  </c15:layout>
                  <c15:showDataLabelsRange val="0"/>
                </c:ext>
                <c:ext xmlns:c16="http://schemas.microsoft.com/office/drawing/2014/chart" uri="{C3380CC4-5D6E-409C-BE32-E72D297353CC}">
                  <c16:uniqueId val="{00000007-3285-48B7-8BDB-AECA3898A997}"/>
                </c:ext>
              </c:extLst>
            </c:dLbl>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Sheet1!$A$2:$A$8</c:f>
              <c:strCache>
                <c:ptCount val="7"/>
                <c:pt idx="0">
                  <c:v>Certificated Salary</c:v>
                </c:pt>
                <c:pt idx="1">
                  <c:v>Classified Salary</c:v>
                </c:pt>
                <c:pt idx="2">
                  <c:v>Benefits</c:v>
                </c:pt>
                <c:pt idx="3">
                  <c:v>Supplies</c:v>
                </c:pt>
                <c:pt idx="4">
                  <c:v>Services/ Operating Expense</c:v>
                </c:pt>
                <c:pt idx="5">
                  <c:v>Capital Outlay</c:v>
                </c:pt>
                <c:pt idx="6">
                  <c:v>Other Outgo</c:v>
                </c:pt>
              </c:strCache>
            </c:strRef>
          </c:cat>
          <c:val>
            <c:numRef>
              <c:f>Sheet1!$B$2:$B$8</c:f>
              <c:numCache>
                <c:formatCode>General</c:formatCode>
                <c:ptCount val="7"/>
                <c:pt idx="0" formatCode="#,##0">
                  <c:v>944896</c:v>
                </c:pt>
                <c:pt idx="1">
                  <c:v>699000</c:v>
                </c:pt>
                <c:pt idx="2">
                  <c:v>668205</c:v>
                </c:pt>
                <c:pt idx="3">
                  <c:v>629780</c:v>
                </c:pt>
                <c:pt idx="4">
                  <c:v>502934</c:v>
                </c:pt>
                <c:pt idx="5">
                  <c:v>250000</c:v>
                </c:pt>
                <c:pt idx="6">
                  <c:v>501582</c:v>
                </c:pt>
              </c:numCache>
            </c:numRef>
          </c:val>
          <c:extLst>
            <c:ext xmlns:c16="http://schemas.microsoft.com/office/drawing/2014/chart" uri="{C3380CC4-5D6E-409C-BE32-E72D297353CC}">
              <c16:uniqueId val="{00000002-3285-48B7-8BDB-AECA3898A997}"/>
            </c:ext>
          </c:extLst>
        </c:ser>
        <c:dLbls>
          <c:showLegendKey val="0"/>
          <c:showVal val="0"/>
          <c:showCatName val="0"/>
          <c:showSerName val="0"/>
          <c:showPercent val="1"/>
          <c:showBubbleSize val="0"/>
          <c:showLeaderLines val="1"/>
        </c:dLbls>
      </c:pie3DChart>
    </c:plotArea>
    <c:legend>
      <c:legendPos val="r"/>
      <c:layout>
        <c:manualLayout>
          <c:xMode val="edge"/>
          <c:yMode val="edge"/>
          <c:x val="0.62981736657917764"/>
          <c:y val="0.2696813178203471"/>
          <c:w val="0.33160238650724216"/>
          <c:h val="0.40281388333920948"/>
        </c:manualLayout>
      </c:layout>
      <c:overlay val="0"/>
    </c:legend>
    <c:plotVisOnly val="1"/>
    <c:dispBlanksAs val="gap"/>
    <c:showDLblsOverMax val="0"/>
  </c:chart>
  <c:txPr>
    <a:bodyPr/>
    <a:lstStyle/>
    <a:p>
      <a:pPr>
        <a:defRPr sz="1800"/>
      </a:pPr>
      <a:endParaRPr lang="en-US"/>
    </a:p>
  </c:txPr>
  <c:externalData r:id="rId1">
    <c:autoUpdate val="0"/>
  </c:externalData>
  <c:userShapes r:id="rId2"/>
</c:chartSpace>
</file>

<file path=ppt/diagrams/_rels/drawing1.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036B1E-B319-4F10-94F8-E6C901B92FAE}" type="doc">
      <dgm:prSet loTypeId="urn:microsoft.com/office/officeart/2005/8/layout/cycle2" loCatId="cycle" qsTypeId="urn:microsoft.com/office/officeart/2005/8/quickstyle/3d2" qsCatId="3D" csTypeId="urn:microsoft.com/office/officeart/2005/8/colors/colorful1" csCatId="colorful" phldr="1"/>
      <dgm:spPr/>
      <dgm:t>
        <a:bodyPr/>
        <a:lstStyle/>
        <a:p>
          <a:endParaRPr lang="en-US"/>
        </a:p>
      </dgm:t>
    </dgm:pt>
    <dgm:pt modelId="{97CBEB59-F495-4A3D-9BB1-374CDE6F1E06}">
      <dgm:prSet phldrT="[Text]" custT="1"/>
      <dgm:spPr/>
      <dgm:t>
        <a:bodyPr/>
        <a:lstStyle/>
        <a:p>
          <a:pPr algn="ctr"/>
          <a:r>
            <a:rPr lang="en-US" sz="1050" dirty="0"/>
            <a:t>State Budget Adopted Unaudited  Actuals (September)</a:t>
          </a:r>
        </a:p>
      </dgm:t>
    </dgm:pt>
    <dgm:pt modelId="{53D73861-1592-4747-B49B-2937D9D1FBE4}" type="parTrans" cxnId="{CB5C991D-8E9F-498A-9E6E-11D8AA131882}">
      <dgm:prSet/>
      <dgm:spPr/>
      <dgm:t>
        <a:bodyPr/>
        <a:lstStyle/>
        <a:p>
          <a:endParaRPr lang="en-US"/>
        </a:p>
      </dgm:t>
    </dgm:pt>
    <dgm:pt modelId="{EDCB7DFC-DE3A-456F-A36A-837D82C95522}" type="sibTrans" cxnId="{CB5C991D-8E9F-498A-9E6E-11D8AA131882}">
      <dgm:prSet/>
      <dgm:spPr/>
      <dgm:t>
        <a:bodyPr/>
        <a:lstStyle/>
        <a:p>
          <a:endParaRPr lang="en-US"/>
        </a:p>
      </dgm:t>
    </dgm:pt>
    <dgm:pt modelId="{7DA85CC2-6313-4993-AC20-9402C558E49E}">
      <dgm:prSet phldrT="[Text]" custT="1"/>
      <dgm:spPr/>
      <dgm:t>
        <a:bodyPr/>
        <a:lstStyle/>
        <a:p>
          <a:r>
            <a:rPr lang="en-US" sz="1050" dirty="0"/>
            <a:t>State Budget 1st Interim Financial Report  (December)</a:t>
          </a:r>
        </a:p>
      </dgm:t>
    </dgm:pt>
    <dgm:pt modelId="{22B898C8-50DB-4479-A94F-55FC57742287}" type="parTrans" cxnId="{AE3B1A0B-4FE3-4114-9B45-1463CA6DF2F2}">
      <dgm:prSet/>
      <dgm:spPr/>
      <dgm:t>
        <a:bodyPr/>
        <a:lstStyle/>
        <a:p>
          <a:endParaRPr lang="en-US"/>
        </a:p>
      </dgm:t>
    </dgm:pt>
    <dgm:pt modelId="{A82A6C1A-86F6-408A-8285-D406F5037628}" type="sibTrans" cxnId="{AE3B1A0B-4FE3-4114-9B45-1463CA6DF2F2}">
      <dgm:prSet/>
      <dgm:spPr/>
      <dgm:t>
        <a:bodyPr/>
        <a:lstStyle/>
        <a:p>
          <a:endParaRPr lang="en-US"/>
        </a:p>
      </dgm:t>
    </dgm:pt>
    <dgm:pt modelId="{692130F7-714C-4E5D-A27D-EC9E4D8A1A7B}">
      <dgm:prSet phldrT="[Text]" custT="1"/>
      <dgm:spPr/>
      <dgm:t>
        <a:bodyPr/>
        <a:lstStyle/>
        <a:p>
          <a:r>
            <a:rPr lang="en-US" sz="1050" dirty="0"/>
            <a:t>2</a:t>
          </a:r>
          <a:r>
            <a:rPr lang="en-US" sz="1050" baseline="30000" dirty="0"/>
            <a:t>nd</a:t>
          </a:r>
          <a:r>
            <a:rPr lang="en-US" sz="1050" dirty="0"/>
            <a:t> Interim Financial Report (March)</a:t>
          </a:r>
        </a:p>
      </dgm:t>
    </dgm:pt>
    <dgm:pt modelId="{62FCADA8-8F1B-45AB-9559-8A27279CECC4}" type="parTrans" cxnId="{4B9BF696-0000-4BE3-93C8-496DF183B0D8}">
      <dgm:prSet/>
      <dgm:spPr/>
      <dgm:t>
        <a:bodyPr/>
        <a:lstStyle/>
        <a:p>
          <a:endParaRPr lang="en-US"/>
        </a:p>
      </dgm:t>
    </dgm:pt>
    <dgm:pt modelId="{CA67E1B5-50BF-48D8-90FF-CE5359825167}" type="sibTrans" cxnId="{4B9BF696-0000-4BE3-93C8-496DF183B0D8}">
      <dgm:prSet/>
      <dgm:spPr/>
      <dgm:t>
        <a:bodyPr/>
        <a:lstStyle/>
        <a:p>
          <a:endParaRPr lang="en-US"/>
        </a:p>
      </dgm:t>
    </dgm:pt>
    <dgm:pt modelId="{06E82F45-2B10-4793-BAE6-F2231ABCC48E}">
      <dgm:prSet phldrT="[Text]" custT="1"/>
      <dgm:spPr/>
      <dgm:t>
        <a:bodyPr/>
        <a:lstStyle/>
        <a:p>
          <a:r>
            <a:rPr lang="en-US" sz="1050" dirty="0"/>
            <a:t>May Revised</a:t>
          </a:r>
        </a:p>
      </dgm:t>
    </dgm:pt>
    <dgm:pt modelId="{7FC922D6-7F85-4766-B864-3DCBA8AFCE54}" type="parTrans" cxnId="{C4AA5095-0192-4495-92D1-E1B0BA2475FB}">
      <dgm:prSet/>
      <dgm:spPr/>
      <dgm:t>
        <a:bodyPr/>
        <a:lstStyle/>
        <a:p>
          <a:endParaRPr lang="en-US"/>
        </a:p>
      </dgm:t>
    </dgm:pt>
    <dgm:pt modelId="{32A33024-AAEF-41BD-891D-EB6FC782CE43}" type="sibTrans" cxnId="{C4AA5095-0192-4495-92D1-E1B0BA2475FB}">
      <dgm:prSet/>
      <dgm:spPr/>
      <dgm:t>
        <a:bodyPr/>
        <a:lstStyle/>
        <a:p>
          <a:endParaRPr lang="en-US"/>
        </a:p>
      </dgm:t>
    </dgm:pt>
    <dgm:pt modelId="{5A8917FB-6BAB-473B-9A7B-2E6A6E64A81E}">
      <dgm:prSet phldrT="[Text]" custT="1"/>
      <dgm:spPr/>
      <dgm:t>
        <a:bodyPr/>
        <a:lstStyle/>
        <a:p>
          <a:r>
            <a:rPr lang="en-US" sz="1050" dirty="0"/>
            <a:t>Draft Budget</a:t>
          </a:r>
        </a:p>
        <a:p>
          <a:r>
            <a:rPr lang="en-US" sz="1050" dirty="0"/>
            <a:t>(June)</a:t>
          </a:r>
        </a:p>
      </dgm:t>
    </dgm:pt>
    <dgm:pt modelId="{75AC8C17-ACC2-498F-ABE1-C76B80B02612}" type="parTrans" cxnId="{4E51EAA0-B99A-4CE5-9C37-7361E6D43CE2}">
      <dgm:prSet/>
      <dgm:spPr/>
      <dgm:t>
        <a:bodyPr/>
        <a:lstStyle/>
        <a:p>
          <a:endParaRPr lang="en-US"/>
        </a:p>
      </dgm:t>
    </dgm:pt>
    <dgm:pt modelId="{5A198CFD-3B87-4C47-92F6-77E010ABD967}" type="sibTrans" cxnId="{4E51EAA0-B99A-4CE5-9C37-7361E6D43CE2}">
      <dgm:prSet/>
      <dgm:spPr/>
      <dgm:t>
        <a:bodyPr/>
        <a:lstStyle/>
        <a:p>
          <a:endParaRPr lang="en-US"/>
        </a:p>
      </dgm:t>
    </dgm:pt>
    <dgm:pt modelId="{345AE3CA-11DC-4951-AD8F-293CF16DC122}">
      <dgm:prSet custT="1"/>
      <dgm:spPr/>
      <dgm:t>
        <a:bodyPr/>
        <a:lstStyle/>
        <a:p>
          <a:r>
            <a:rPr lang="en-US" sz="1050" dirty="0"/>
            <a:t>District Budget Adopted (June)</a:t>
          </a:r>
        </a:p>
      </dgm:t>
    </dgm:pt>
    <dgm:pt modelId="{96067A81-B409-4274-9487-3F80050002C1}" type="parTrans" cxnId="{5B0A2F33-00C8-4308-BAB0-A67938999A6F}">
      <dgm:prSet/>
      <dgm:spPr/>
      <dgm:t>
        <a:bodyPr/>
        <a:lstStyle/>
        <a:p>
          <a:endParaRPr lang="en-US"/>
        </a:p>
      </dgm:t>
    </dgm:pt>
    <dgm:pt modelId="{EF3BE8DD-885F-4593-B8DB-C5C2B73E9174}" type="sibTrans" cxnId="{5B0A2F33-00C8-4308-BAB0-A67938999A6F}">
      <dgm:prSet/>
      <dgm:spPr/>
      <dgm:t>
        <a:bodyPr/>
        <a:lstStyle/>
        <a:p>
          <a:endParaRPr lang="en-US"/>
        </a:p>
      </dgm:t>
    </dgm:pt>
    <dgm:pt modelId="{A51AE5F8-BFE4-42A3-AF6E-E4F3C834E6FC}">
      <dgm:prSet custT="1"/>
      <dgm:spPr/>
      <dgm:t>
        <a:bodyPr/>
        <a:lstStyle/>
        <a:p>
          <a:r>
            <a:rPr lang="en-US" sz="1050" dirty="0"/>
            <a:t>Governors Budget Proposal (January)</a:t>
          </a:r>
        </a:p>
      </dgm:t>
    </dgm:pt>
    <dgm:pt modelId="{212882EC-D0D7-43DF-A367-8E8499FE69EE}" type="parTrans" cxnId="{86E18785-E398-496F-A62D-9FE3A0FB786E}">
      <dgm:prSet/>
      <dgm:spPr/>
      <dgm:t>
        <a:bodyPr/>
        <a:lstStyle/>
        <a:p>
          <a:endParaRPr lang="en-US"/>
        </a:p>
      </dgm:t>
    </dgm:pt>
    <dgm:pt modelId="{E5C8A88B-561B-4537-A07F-73D6288BE073}" type="sibTrans" cxnId="{86E18785-E398-496F-A62D-9FE3A0FB786E}">
      <dgm:prSet/>
      <dgm:spPr/>
      <dgm:t>
        <a:bodyPr/>
        <a:lstStyle/>
        <a:p>
          <a:endParaRPr lang="en-US"/>
        </a:p>
      </dgm:t>
    </dgm:pt>
    <dgm:pt modelId="{8834BD1A-856C-4212-829C-9EFA82799BE7}">
      <dgm:prSet custT="1"/>
      <dgm:spPr/>
      <dgm:t>
        <a:bodyPr/>
        <a:lstStyle/>
        <a:p>
          <a:r>
            <a:rPr lang="en-US" sz="1050" dirty="0"/>
            <a:t>Revised Adopted Budget (45Days)</a:t>
          </a:r>
        </a:p>
      </dgm:t>
    </dgm:pt>
    <dgm:pt modelId="{E6613728-F70A-46CA-B04E-D99C30BECFAE}" type="parTrans" cxnId="{E012438C-0C18-44DC-BE15-CD1FC514E21E}">
      <dgm:prSet/>
      <dgm:spPr/>
      <dgm:t>
        <a:bodyPr/>
        <a:lstStyle/>
        <a:p>
          <a:endParaRPr lang="en-US"/>
        </a:p>
      </dgm:t>
    </dgm:pt>
    <dgm:pt modelId="{CB1636D1-0BAD-4013-942C-B5B456C70232}" type="sibTrans" cxnId="{E012438C-0C18-44DC-BE15-CD1FC514E21E}">
      <dgm:prSet/>
      <dgm:spPr/>
      <dgm:t>
        <a:bodyPr/>
        <a:lstStyle/>
        <a:p>
          <a:endParaRPr lang="en-US"/>
        </a:p>
      </dgm:t>
    </dgm:pt>
    <dgm:pt modelId="{871B9CF7-0EC8-4805-953D-193EA971D722}" type="pres">
      <dgm:prSet presAssocID="{EA036B1E-B319-4F10-94F8-E6C901B92FAE}" presName="cycle" presStyleCnt="0">
        <dgm:presLayoutVars>
          <dgm:dir/>
          <dgm:resizeHandles val="exact"/>
        </dgm:presLayoutVars>
      </dgm:prSet>
      <dgm:spPr/>
    </dgm:pt>
    <dgm:pt modelId="{AEA0B8F2-9065-4E82-A7D7-14397E0C8870}" type="pres">
      <dgm:prSet presAssocID="{345AE3CA-11DC-4951-AD8F-293CF16DC122}" presName="node" presStyleLbl="node1" presStyleIdx="0" presStyleCnt="8">
        <dgm:presLayoutVars>
          <dgm:bulletEnabled val="1"/>
        </dgm:presLayoutVars>
      </dgm:prSet>
      <dgm:spPr/>
    </dgm:pt>
    <dgm:pt modelId="{44E06B25-6E6B-4C6F-BE71-08A440D9B72E}" type="pres">
      <dgm:prSet presAssocID="{EF3BE8DD-885F-4593-B8DB-C5C2B73E9174}" presName="sibTrans" presStyleLbl="sibTrans2D1" presStyleIdx="0" presStyleCnt="8"/>
      <dgm:spPr/>
    </dgm:pt>
    <dgm:pt modelId="{B8EA6C98-0FAE-4DF3-9AA2-96D816BA0979}" type="pres">
      <dgm:prSet presAssocID="{EF3BE8DD-885F-4593-B8DB-C5C2B73E9174}" presName="connectorText" presStyleLbl="sibTrans2D1" presStyleIdx="0" presStyleCnt="8"/>
      <dgm:spPr/>
    </dgm:pt>
    <dgm:pt modelId="{B1A09109-E40D-413F-A5F4-DB6FC8F0405A}" type="pres">
      <dgm:prSet presAssocID="{97CBEB59-F495-4A3D-9BB1-374CDE6F1E06}" presName="node" presStyleLbl="node1" presStyleIdx="1" presStyleCnt="8" custScaleX="109183" custRadScaleRad="96306" custRadScaleInc="5841">
        <dgm:presLayoutVars>
          <dgm:bulletEnabled val="1"/>
        </dgm:presLayoutVars>
      </dgm:prSet>
      <dgm:spPr/>
    </dgm:pt>
    <dgm:pt modelId="{C15459BE-A952-4D06-BC69-B3E491D4B42D}" type="pres">
      <dgm:prSet presAssocID="{EDCB7DFC-DE3A-456F-A36A-837D82C95522}" presName="sibTrans" presStyleLbl="sibTrans2D1" presStyleIdx="1" presStyleCnt="8"/>
      <dgm:spPr/>
    </dgm:pt>
    <dgm:pt modelId="{0D33B2FD-FB8E-4B60-95E9-F4359D579DB9}" type="pres">
      <dgm:prSet presAssocID="{EDCB7DFC-DE3A-456F-A36A-837D82C95522}" presName="connectorText" presStyleLbl="sibTrans2D1" presStyleIdx="1" presStyleCnt="8"/>
      <dgm:spPr/>
    </dgm:pt>
    <dgm:pt modelId="{FF0650E8-9F2C-4CDF-9F1C-73F39CAB7ED9}" type="pres">
      <dgm:prSet presAssocID="{8834BD1A-856C-4212-829C-9EFA82799BE7}" presName="node" presStyleLbl="node1" presStyleIdx="2" presStyleCnt="8">
        <dgm:presLayoutVars>
          <dgm:bulletEnabled val="1"/>
        </dgm:presLayoutVars>
      </dgm:prSet>
      <dgm:spPr/>
    </dgm:pt>
    <dgm:pt modelId="{CA8430B3-812E-4C0D-8411-6C9E2439430F}" type="pres">
      <dgm:prSet presAssocID="{CB1636D1-0BAD-4013-942C-B5B456C70232}" presName="sibTrans" presStyleLbl="sibTrans2D1" presStyleIdx="2" presStyleCnt="8"/>
      <dgm:spPr/>
    </dgm:pt>
    <dgm:pt modelId="{47120327-BB29-45F6-A658-ACFF5157FF6C}" type="pres">
      <dgm:prSet presAssocID="{CB1636D1-0BAD-4013-942C-B5B456C70232}" presName="connectorText" presStyleLbl="sibTrans2D1" presStyleIdx="2" presStyleCnt="8"/>
      <dgm:spPr/>
    </dgm:pt>
    <dgm:pt modelId="{29AADE6A-CF98-42F5-B8DC-878B5FA8F8BD}" type="pres">
      <dgm:prSet presAssocID="{7DA85CC2-6313-4993-AC20-9402C558E49E}" presName="node" presStyleLbl="node1" presStyleIdx="3" presStyleCnt="8">
        <dgm:presLayoutVars>
          <dgm:bulletEnabled val="1"/>
        </dgm:presLayoutVars>
      </dgm:prSet>
      <dgm:spPr/>
    </dgm:pt>
    <dgm:pt modelId="{820D065C-2831-45BB-B3E3-CF754DA42FDB}" type="pres">
      <dgm:prSet presAssocID="{A82A6C1A-86F6-408A-8285-D406F5037628}" presName="sibTrans" presStyleLbl="sibTrans2D1" presStyleIdx="3" presStyleCnt="8"/>
      <dgm:spPr/>
    </dgm:pt>
    <dgm:pt modelId="{9C598F39-ED3F-495E-8FE8-6AAB33599799}" type="pres">
      <dgm:prSet presAssocID="{A82A6C1A-86F6-408A-8285-D406F5037628}" presName="connectorText" presStyleLbl="sibTrans2D1" presStyleIdx="3" presStyleCnt="8"/>
      <dgm:spPr/>
    </dgm:pt>
    <dgm:pt modelId="{75C69935-6E09-47AE-91AF-55E7138B4B34}" type="pres">
      <dgm:prSet presAssocID="{A51AE5F8-BFE4-42A3-AF6E-E4F3C834E6FC}" presName="node" presStyleLbl="node1" presStyleIdx="4" presStyleCnt="8">
        <dgm:presLayoutVars>
          <dgm:bulletEnabled val="1"/>
        </dgm:presLayoutVars>
      </dgm:prSet>
      <dgm:spPr/>
    </dgm:pt>
    <dgm:pt modelId="{A442E7C7-55FF-41C5-8952-22FC475A0B8B}" type="pres">
      <dgm:prSet presAssocID="{E5C8A88B-561B-4537-A07F-73D6288BE073}" presName="sibTrans" presStyleLbl="sibTrans2D1" presStyleIdx="4" presStyleCnt="8"/>
      <dgm:spPr/>
    </dgm:pt>
    <dgm:pt modelId="{B48A7C51-6CB5-41A7-9CAD-CD322605453A}" type="pres">
      <dgm:prSet presAssocID="{E5C8A88B-561B-4537-A07F-73D6288BE073}" presName="connectorText" presStyleLbl="sibTrans2D1" presStyleIdx="4" presStyleCnt="8"/>
      <dgm:spPr/>
    </dgm:pt>
    <dgm:pt modelId="{8CBBD3BA-5DB7-44DC-B843-BB2306036AE8}" type="pres">
      <dgm:prSet presAssocID="{692130F7-714C-4E5D-A27D-EC9E4D8A1A7B}" presName="node" presStyleLbl="node1" presStyleIdx="5" presStyleCnt="8">
        <dgm:presLayoutVars>
          <dgm:bulletEnabled val="1"/>
        </dgm:presLayoutVars>
      </dgm:prSet>
      <dgm:spPr/>
    </dgm:pt>
    <dgm:pt modelId="{A3D9018F-87F4-4EF2-8BEA-DCD82E56D2AA}" type="pres">
      <dgm:prSet presAssocID="{CA67E1B5-50BF-48D8-90FF-CE5359825167}" presName="sibTrans" presStyleLbl="sibTrans2D1" presStyleIdx="5" presStyleCnt="8"/>
      <dgm:spPr/>
    </dgm:pt>
    <dgm:pt modelId="{012B539C-9D82-4768-9503-643E8C7C6633}" type="pres">
      <dgm:prSet presAssocID="{CA67E1B5-50BF-48D8-90FF-CE5359825167}" presName="connectorText" presStyleLbl="sibTrans2D1" presStyleIdx="5" presStyleCnt="8"/>
      <dgm:spPr/>
    </dgm:pt>
    <dgm:pt modelId="{866E3643-4163-4022-B228-15147D89C48B}" type="pres">
      <dgm:prSet presAssocID="{06E82F45-2B10-4793-BAE6-F2231ABCC48E}" presName="node" presStyleLbl="node1" presStyleIdx="6" presStyleCnt="8">
        <dgm:presLayoutVars>
          <dgm:bulletEnabled val="1"/>
        </dgm:presLayoutVars>
      </dgm:prSet>
      <dgm:spPr/>
    </dgm:pt>
    <dgm:pt modelId="{9E1E50E0-A72B-4CA4-85E3-4EB0B926B9BE}" type="pres">
      <dgm:prSet presAssocID="{32A33024-AAEF-41BD-891D-EB6FC782CE43}" presName="sibTrans" presStyleLbl="sibTrans2D1" presStyleIdx="6" presStyleCnt="8"/>
      <dgm:spPr/>
    </dgm:pt>
    <dgm:pt modelId="{673A7420-5186-400F-BAE9-0CD88F49F517}" type="pres">
      <dgm:prSet presAssocID="{32A33024-AAEF-41BD-891D-EB6FC782CE43}" presName="connectorText" presStyleLbl="sibTrans2D1" presStyleIdx="6" presStyleCnt="8"/>
      <dgm:spPr/>
    </dgm:pt>
    <dgm:pt modelId="{544E4590-BC8B-4081-ACD8-B5BC5898DCE3}" type="pres">
      <dgm:prSet presAssocID="{5A8917FB-6BAB-473B-9A7B-2E6A6E64A81E}" presName="node" presStyleLbl="node1" presStyleIdx="7" presStyleCnt="8">
        <dgm:presLayoutVars>
          <dgm:bulletEnabled val="1"/>
        </dgm:presLayoutVars>
      </dgm:prSet>
      <dgm:spPr/>
    </dgm:pt>
    <dgm:pt modelId="{C5A70D58-DD55-40C8-9568-B96C9A82E47D}" type="pres">
      <dgm:prSet presAssocID="{5A198CFD-3B87-4C47-92F6-77E010ABD967}" presName="sibTrans" presStyleLbl="sibTrans2D1" presStyleIdx="7" presStyleCnt="8"/>
      <dgm:spPr/>
    </dgm:pt>
    <dgm:pt modelId="{95E3AA60-572C-4837-ACF8-6419837A89F8}" type="pres">
      <dgm:prSet presAssocID="{5A198CFD-3B87-4C47-92F6-77E010ABD967}" presName="connectorText" presStyleLbl="sibTrans2D1" presStyleIdx="7" presStyleCnt="8"/>
      <dgm:spPr/>
    </dgm:pt>
  </dgm:ptLst>
  <dgm:cxnLst>
    <dgm:cxn modelId="{0C192005-FE38-4F28-89E6-D53EF1356986}" type="presOf" srcId="{CA67E1B5-50BF-48D8-90FF-CE5359825167}" destId="{A3D9018F-87F4-4EF2-8BEA-DCD82E56D2AA}" srcOrd="0" destOrd="0" presId="urn:microsoft.com/office/officeart/2005/8/layout/cycle2"/>
    <dgm:cxn modelId="{AE3B1A0B-4FE3-4114-9B45-1463CA6DF2F2}" srcId="{EA036B1E-B319-4F10-94F8-E6C901B92FAE}" destId="{7DA85CC2-6313-4993-AC20-9402C558E49E}" srcOrd="3" destOrd="0" parTransId="{22B898C8-50DB-4479-A94F-55FC57742287}" sibTransId="{A82A6C1A-86F6-408A-8285-D406F5037628}"/>
    <dgm:cxn modelId="{63EC1813-E93C-4DDB-8ACC-71369C8C3265}" type="presOf" srcId="{EF3BE8DD-885F-4593-B8DB-C5C2B73E9174}" destId="{B8EA6C98-0FAE-4DF3-9AA2-96D816BA0979}" srcOrd="1" destOrd="0" presId="urn:microsoft.com/office/officeart/2005/8/layout/cycle2"/>
    <dgm:cxn modelId="{2DF47C1C-BC3F-497C-9A12-988DFCEBBFD7}" type="presOf" srcId="{5A198CFD-3B87-4C47-92F6-77E010ABD967}" destId="{C5A70D58-DD55-40C8-9568-B96C9A82E47D}" srcOrd="0" destOrd="0" presId="urn:microsoft.com/office/officeart/2005/8/layout/cycle2"/>
    <dgm:cxn modelId="{CB5C991D-8E9F-498A-9E6E-11D8AA131882}" srcId="{EA036B1E-B319-4F10-94F8-E6C901B92FAE}" destId="{97CBEB59-F495-4A3D-9BB1-374CDE6F1E06}" srcOrd="1" destOrd="0" parTransId="{53D73861-1592-4747-B49B-2937D9D1FBE4}" sibTransId="{EDCB7DFC-DE3A-456F-A36A-837D82C95522}"/>
    <dgm:cxn modelId="{80A8EB24-A182-4ABD-AE33-491D8E45FB55}" type="presOf" srcId="{EDCB7DFC-DE3A-456F-A36A-837D82C95522}" destId="{C15459BE-A952-4D06-BC69-B3E491D4B42D}" srcOrd="0" destOrd="0" presId="urn:microsoft.com/office/officeart/2005/8/layout/cycle2"/>
    <dgm:cxn modelId="{1178222B-52C5-4066-9F70-04C03F939316}" type="presOf" srcId="{345AE3CA-11DC-4951-AD8F-293CF16DC122}" destId="{AEA0B8F2-9065-4E82-A7D7-14397E0C8870}" srcOrd="0" destOrd="0" presId="urn:microsoft.com/office/officeart/2005/8/layout/cycle2"/>
    <dgm:cxn modelId="{5B0A2F33-00C8-4308-BAB0-A67938999A6F}" srcId="{EA036B1E-B319-4F10-94F8-E6C901B92FAE}" destId="{345AE3CA-11DC-4951-AD8F-293CF16DC122}" srcOrd="0" destOrd="0" parTransId="{96067A81-B409-4274-9487-3F80050002C1}" sibTransId="{EF3BE8DD-885F-4593-B8DB-C5C2B73E9174}"/>
    <dgm:cxn modelId="{E8D3CB40-B30F-4BD6-85B7-C463931D6FAA}" type="presOf" srcId="{692130F7-714C-4E5D-A27D-EC9E4D8A1A7B}" destId="{8CBBD3BA-5DB7-44DC-B843-BB2306036AE8}" srcOrd="0" destOrd="0" presId="urn:microsoft.com/office/officeart/2005/8/layout/cycle2"/>
    <dgm:cxn modelId="{E39B1C5B-3081-483D-BEE7-B49A67EA0DFD}" type="presOf" srcId="{A82A6C1A-86F6-408A-8285-D406F5037628}" destId="{820D065C-2831-45BB-B3E3-CF754DA42FDB}" srcOrd="0" destOrd="0" presId="urn:microsoft.com/office/officeart/2005/8/layout/cycle2"/>
    <dgm:cxn modelId="{3E20395B-8035-4C58-BF1E-75C1198A4359}" type="presOf" srcId="{8834BD1A-856C-4212-829C-9EFA82799BE7}" destId="{FF0650E8-9F2C-4CDF-9F1C-73F39CAB7ED9}" srcOrd="0" destOrd="0" presId="urn:microsoft.com/office/officeart/2005/8/layout/cycle2"/>
    <dgm:cxn modelId="{EC9A8445-08B4-4B45-B4D2-EC88BAB1E969}" type="presOf" srcId="{32A33024-AAEF-41BD-891D-EB6FC782CE43}" destId="{673A7420-5186-400F-BAE9-0CD88F49F517}" srcOrd="1" destOrd="0" presId="urn:microsoft.com/office/officeart/2005/8/layout/cycle2"/>
    <dgm:cxn modelId="{67AF5871-F755-4B54-8CA0-E8C5C6CEDAE5}" type="presOf" srcId="{7DA85CC2-6313-4993-AC20-9402C558E49E}" destId="{29AADE6A-CF98-42F5-B8DC-878B5FA8F8BD}" srcOrd="0" destOrd="0" presId="urn:microsoft.com/office/officeart/2005/8/layout/cycle2"/>
    <dgm:cxn modelId="{E9DCC27E-F537-4D46-BA9B-E781319F9F0C}" type="presOf" srcId="{E5C8A88B-561B-4537-A07F-73D6288BE073}" destId="{A442E7C7-55FF-41C5-8952-22FC475A0B8B}" srcOrd="0" destOrd="0" presId="urn:microsoft.com/office/officeart/2005/8/layout/cycle2"/>
    <dgm:cxn modelId="{86E18785-E398-496F-A62D-9FE3A0FB786E}" srcId="{EA036B1E-B319-4F10-94F8-E6C901B92FAE}" destId="{A51AE5F8-BFE4-42A3-AF6E-E4F3C834E6FC}" srcOrd="4" destOrd="0" parTransId="{212882EC-D0D7-43DF-A367-8E8499FE69EE}" sibTransId="{E5C8A88B-561B-4537-A07F-73D6288BE073}"/>
    <dgm:cxn modelId="{86852A86-B426-40D7-B2EE-4B149A5EF257}" type="presOf" srcId="{CB1636D1-0BAD-4013-942C-B5B456C70232}" destId="{47120327-BB29-45F6-A658-ACFF5157FF6C}" srcOrd="1" destOrd="0" presId="urn:microsoft.com/office/officeart/2005/8/layout/cycle2"/>
    <dgm:cxn modelId="{7E457F89-7D00-4EBD-8350-8F421883EF1A}" type="presOf" srcId="{EF3BE8DD-885F-4593-B8DB-C5C2B73E9174}" destId="{44E06B25-6E6B-4C6F-BE71-08A440D9B72E}" srcOrd="0" destOrd="0" presId="urn:microsoft.com/office/officeart/2005/8/layout/cycle2"/>
    <dgm:cxn modelId="{E012438C-0C18-44DC-BE15-CD1FC514E21E}" srcId="{EA036B1E-B319-4F10-94F8-E6C901B92FAE}" destId="{8834BD1A-856C-4212-829C-9EFA82799BE7}" srcOrd="2" destOrd="0" parTransId="{E6613728-F70A-46CA-B04E-D99C30BECFAE}" sibTransId="{CB1636D1-0BAD-4013-942C-B5B456C70232}"/>
    <dgm:cxn modelId="{B29C628D-8E2F-495C-90AE-08AB3D1A38B0}" type="presOf" srcId="{CB1636D1-0BAD-4013-942C-B5B456C70232}" destId="{CA8430B3-812E-4C0D-8411-6C9E2439430F}" srcOrd="0" destOrd="0" presId="urn:microsoft.com/office/officeart/2005/8/layout/cycle2"/>
    <dgm:cxn modelId="{58085D90-714F-4A33-BC5B-E1D7AFB7E51C}" type="presOf" srcId="{A82A6C1A-86F6-408A-8285-D406F5037628}" destId="{9C598F39-ED3F-495E-8FE8-6AAB33599799}" srcOrd="1" destOrd="0" presId="urn:microsoft.com/office/officeart/2005/8/layout/cycle2"/>
    <dgm:cxn modelId="{C4AA5095-0192-4495-92D1-E1B0BA2475FB}" srcId="{EA036B1E-B319-4F10-94F8-E6C901B92FAE}" destId="{06E82F45-2B10-4793-BAE6-F2231ABCC48E}" srcOrd="6" destOrd="0" parTransId="{7FC922D6-7F85-4766-B864-3DCBA8AFCE54}" sibTransId="{32A33024-AAEF-41BD-891D-EB6FC782CE43}"/>
    <dgm:cxn modelId="{4B9BF696-0000-4BE3-93C8-496DF183B0D8}" srcId="{EA036B1E-B319-4F10-94F8-E6C901B92FAE}" destId="{692130F7-714C-4E5D-A27D-EC9E4D8A1A7B}" srcOrd="5" destOrd="0" parTransId="{62FCADA8-8F1B-45AB-9559-8A27279CECC4}" sibTransId="{CA67E1B5-50BF-48D8-90FF-CE5359825167}"/>
    <dgm:cxn modelId="{9A7E5C97-B76B-4EA3-BF55-ADB6A6D0AFDF}" type="presOf" srcId="{5A8917FB-6BAB-473B-9A7B-2E6A6E64A81E}" destId="{544E4590-BC8B-4081-ACD8-B5BC5898DCE3}" srcOrd="0" destOrd="0" presId="urn:microsoft.com/office/officeart/2005/8/layout/cycle2"/>
    <dgm:cxn modelId="{4E51EAA0-B99A-4CE5-9C37-7361E6D43CE2}" srcId="{EA036B1E-B319-4F10-94F8-E6C901B92FAE}" destId="{5A8917FB-6BAB-473B-9A7B-2E6A6E64A81E}" srcOrd="7" destOrd="0" parTransId="{75AC8C17-ACC2-498F-ABE1-C76B80B02612}" sibTransId="{5A198CFD-3B87-4C47-92F6-77E010ABD967}"/>
    <dgm:cxn modelId="{6B6007AD-10F2-4FB6-B3AA-CC2D047BCF68}" type="presOf" srcId="{A51AE5F8-BFE4-42A3-AF6E-E4F3C834E6FC}" destId="{75C69935-6E09-47AE-91AF-55E7138B4B34}" srcOrd="0" destOrd="0" presId="urn:microsoft.com/office/officeart/2005/8/layout/cycle2"/>
    <dgm:cxn modelId="{5B0848AD-A466-4C4B-B51C-2F304F93CB5E}" type="presOf" srcId="{06E82F45-2B10-4793-BAE6-F2231ABCC48E}" destId="{866E3643-4163-4022-B228-15147D89C48B}" srcOrd="0" destOrd="0" presId="urn:microsoft.com/office/officeart/2005/8/layout/cycle2"/>
    <dgm:cxn modelId="{6FC578B6-1A47-4933-9DCA-41C2B09DC9AB}" type="presOf" srcId="{EA036B1E-B319-4F10-94F8-E6C901B92FAE}" destId="{871B9CF7-0EC8-4805-953D-193EA971D722}" srcOrd="0" destOrd="0" presId="urn:microsoft.com/office/officeart/2005/8/layout/cycle2"/>
    <dgm:cxn modelId="{607215BE-3D94-4C7C-94FF-E1D25B373247}" type="presOf" srcId="{32A33024-AAEF-41BD-891D-EB6FC782CE43}" destId="{9E1E50E0-A72B-4CA4-85E3-4EB0B926B9BE}" srcOrd="0" destOrd="0" presId="urn:microsoft.com/office/officeart/2005/8/layout/cycle2"/>
    <dgm:cxn modelId="{F4693CC6-7B67-42E6-AC7B-31582A96E502}" type="presOf" srcId="{E5C8A88B-561B-4537-A07F-73D6288BE073}" destId="{B48A7C51-6CB5-41A7-9CAD-CD322605453A}" srcOrd="1" destOrd="0" presId="urn:microsoft.com/office/officeart/2005/8/layout/cycle2"/>
    <dgm:cxn modelId="{9BAB13D2-F180-4413-9F50-540C4C1FC163}" type="presOf" srcId="{CA67E1B5-50BF-48D8-90FF-CE5359825167}" destId="{012B539C-9D82-4768-9503-643E8C7C6633}" srcOrd="1" destOrd="0" presId="urn:microsoft.com/office/officeart/2005/8/layout/cycle2"/>
    <dgm:cxn modelId="{AB87B4D3-FEF1-4DBF-8594-0803449C5EBA}" type="presOf" srcId="{EDCB7DFC-DE3A-456F-A36A-837D82C95522}" destId="{0D33B2FD-FB8E-4B60-95E9-F4359D579DB9}" srcOrd="1" destOrd="0" presId="urn:microsoft.com/office/officeart/2005/8/layout/cycle2"/>
    <dgm:cxn modelId="{3F72EDE1-69F7-4604-9E2F-CDD4398811DC}" type="presOf" srcId="{5A198CFD-3B87-4C47-92F6-77E010ABD967}" destId="{95E3AA60-572C-4837-ACF8-6419837A89F8}" srcOrd="1" destOrd="0" presId="urn:microsoft.com/office/officeart/2005/8/layout/cycle2"/>
    <dgm:cxn modelId="{9A746CF5-28DA-4B7B-A0DD-09D5C76EA03E}" type="presOf" srcId="{97CBEB59-F495-4A3D-9BB1-374CDE6F1E06}" destId="{B1A09109-E40D-413F-A5F4-DB6FC8F0405A}" srcOrd="0" destOrd="0" presId="urn:microsoft.com/office/officeart/2005/8/layout/cycle2"/>
    <dgm:cxn modelId="{A868063B-D715-41EC-8680-AD214654AC30}" type="presParOf" srcId="{871B9CF7-0EC8-4805-953D-193EA971D722}" destId="{AEA0B8F2-9065-4E82-A7D7-14397E0C8870}" srcOrd="0" destOrd="0" presId="urn:microsoft.com/office/officeart/2005/8/layout/cycle2"/>
    <dgm:cxn modelId="{4D03E611-ED39-4BED-A054-B4A5881037BD}" type="presParOf" srcId="{871B9CF7-0EC8-4805-953D-193EA971D722}" destId="{44E06B25-6E6B-4C6F-BE71-08A440D9B72E}" srcOrd="1" destOrd="0" presId="urn:microsoft.com/office/officeart/2005/8/layout/cycle2"/>
    <dgm:cxn modelId="{1FA17CB1-E7A2-4D1A-A1DD-D2EAA9F8B3B8}" type="presParOf" srcId="{44E06B25-6E6B-4C6F-BE71-08A440D9B72E}" destId="{B8EA6C98-0FAE-4DF3-9AA2-96D816BA0979}" srcOrd="0" destOrd="0" presId="urn:microsoft.com/office/officeart/2005/8/layout/cycle2"/>
    <dgm:cxn modelId="{0F50ED80-42C4-4066-858C-2C2FE0127775}" type="presParOf" srcId="{871B9CF7-0EC8-4805-953D-193EA971D722}" destId="{B1A09109-E40D-413F-A5F4-DB6FC8F0405A}" srcOrd="2" destOrd="0" presId="urn:microsoft.com/office/officeart/2005/8/layout/cycle2"/>
    <dgm:cxn modelId="{4C31D599-A682-4023-AA51-7711EC83CDB0}" type="presParOf" srcId="{871B9CF7-0EC8-4805-953D-193EA971D722}" destId="{C15459BE-A952-4D06-BC69-B3E491D4B42D}" srcOrd="3" destOrd="0" presId="urn:microsoft.com/office/officeart/2005/8/layout/cycle2"/>
    <dgm:cxn modelId="{501C269B-FEB2-4327-8902-0765786DBAA9}" type="presParOf" srcId="{C15459BE-A952-4D06-BC69-B3E491D4B42D}" destId="{0D33B2FD-FB8E-4B60-95E9-F4359D579DB9}" srcOrd="0" destOrd="0" presId="urn:microsoft.com/office/officeart/2005/8/layout/cycle2"/>
    <dgm:cxn modelId="{0A7A3859-BB9F-46F2-A5DB-380DA3975433}" type="presParOf" srcId="{871B9CF7-0EC8-4805-953D-193EA971D722}" destId="{FF0650E8-9F2C-4CDF-9F1C-73F39CAB7ED9}" srcOrd="4" destOrd="0" presId="urn:microsoft.com/office/officeart/2005/8/layout/cycle2"/>
    <dgm:cxn modelId="{BE909469-3F96-4580-8F57-9B30A8DA1D11}" type="presParOf" srcId="{871B9CF7-0EC8-4805-953D-193EA971D722}" destId="{CA8430B3-812E-4C0D-8411-6C9E2439430F}" srcOrd="5" destOrd="0" presId="urn:microsoft.com/office/officeart/2005/8/layout/cycle2"/>
    <dgm:cxn modelId="{C68F3C7F-B7F8-43EB-8BDA-65AF03C7D9CB}" type="presParOf" srcId="{CA8430B3-812E-4C0D-8411-6C9E2439430F}" destId="{47120327-BB29-45F6-A658-ACFF5157FF6C}" srcOrd="0" destOrd="0" presId="urn:microsoft.com/office/officeart/2005/8/layout/cycle2"/>
    <dgm:cxn modelId="{D43945C3-A7BE-485F-B056-F16FF4C2284C}" type="presParOf" srcId="{871B9CF7-0EC8-4805-953D-193EA971D722}" destId="{29AADE6A-CF98-42F5-B8DC-878B5FA8F8BD}" srcOrd="6" destOrd="0" presId="urn:microsoft.com/office/officeart/2005/8/layout/cycle2"/>
    <dgm:cxn modelId="{53FF3B3E-42FB-4C91-A510-E6620193179B}" type="presParOf" srcId="{871B9CF7-0EC8-4805-953D-193EA971D722}" destId="{820D065C-2831-45BB-B3E3-CF754DA42FDB}" srcOrd="7" destOrd="0" presId="urn:microsoft.com/office/officeart/2005/8/layout/cycle2"/>
    <dgm:cxn modelId="{3DA10229-A6FB-44E1-AC14-5DD0C9A9A3E7}" type="presParOf" srcId="{820D065C-2831-45BB-B3E3-CF754DA42FDB}" destId="{9C598F39-ED3F-495E-8FE8-6AAB33599799}" srcOrd="0" destOrd="0" presId="urn:microsoft.com/office/officeart/2005/8/layout/cycle2"/>
    <dgm:cxn modelId="{2DC9C995-FC5C-4B44-9B86-56F1F86079D6}" type="presParOf" srcId="{871B9CF7-0EC8-4805-953D-193EA971D722}" destId="{75C69935-6E09-47AE-91AF-55E7138B4B34}" srcOrd="8" destOrd="0" presId="urn:microsoft.com/office/officeart/2005/8/layout/cycle2"/>
    <dgm:cxn modelId="{2A6E11EB-B1CF-4652-A7A9-029833127CA9}" type="presParOf" srcId="{871B9CF7-0EC8-4805-953D-193EA971D722}" destId="{A442E7C7-55FF-41C5-8952-22FC475A0B8B}" srcOrd="9" destOrd="0" presId="urn:microsoft.com/office/officeart/2005/8/layout/cycle2"/>
    <dgm:cxn modelId="{6D15A264-FA5A-41E2-AD23-3765984BF6B9}" type="presParOf" srcId="{A442E7C7-55FF-41C5-8952-22FC475A0B8B}" destId="{B48A7C51-6CB5-41A7-9CAD-CD322605453A}" srcOrd="0" destOrd="0" presId="urn:microsoft.com/office/officeart/2005/8/layout/cycle2"/>
    <dgm:cxn modelId="{F4890811-5BC4-4ACF-9A56-5F5CEF72B5DE}" type="presParOf" srcId="{871B9CF7-0EC8-4805-953D-193EA971D722}" destId="{8CBBD3BA-5DB7-44DC-B843-BB2306036AE8}" srcOrd="10" destOrd="0" presId="urn:microsoft.com/office/officeart/2005/8/layout/cycle2"/>
    <dgm:cxn modelId="{68BCDE64-7720-4678-8DE9-0EF05E2BAB1E}" type="presParOf" srcId="{871B9CF7-0EC8-4805-953D-193EA971D722}" destId="{A3D9018F-87F4-4EF2-8BEA-DCD82E56D2AA}" srcOrd="11" destOrd="0" presId="urn:microsoft.com/office/officeart/2005/8/layout/cycle2"/>
    <dgm:cxn modelId="{62D494DD-BDE4-4C95-99FD-CA1892D509E2}" type="presParOf" srcId="{A3D9018F-87F4-4EF2-8BEA-DCD82E56D2AA}" destId="{012B539C-9D82-4768-9503-643E8C7C6633}" srcOrd="0" destOrd="0" presId="urn:microsoft.com/office/officeart/2005/8/layout/cycle2"/>
    <dgm:cxn modelId="{5FBB0ACE-F314-407E-94E4-5EF78B84FCF9}" type="presParOf" srcId="{871B9CF7-0EC8-4805-953D-193EA971D722}" destId="{866E3643-4163-4022-B228-15147D89C48B}" srcOrd="12" destOrd="0" presId="urn:microsoft.com/office/officeart/2005/8/layout/cycle2"/>
    <dgm:cxn modelId="{AC11CC82-5474-4C77-A864-7A9D331269DB}" type="presParOf" srcId="{871B9CF7-0EC8-4805-953D-193EA971D722}" destId="{9E1E50E0-A72B-4CA4-85E3-4EB0B926B9BE}" srcOrd="13" destOrd="0" presId="urn:microsoft.com/office/officeart/2005/8/layout/cycle2"/>
    <dgm:cxn modelId="{FA06F509-EEC1-48A7-A95E-11040B014307}" type="presParOf" srcId="{9E1E50E0-A72B-4CA4-85E3-4EB0B926B9BE}" destId="{673A7420-5186-400F-BAE9-0CD88F49F517}" srcOrd="0" destOrd="0" presId="urn:microsoft.com/office/officeart/2005/8/layout/cycle2"/>
    <dgm:cxn modelId="{A16E3FB8-DF30-4CCC-8DAA-38B29947BE96}" type="presParOf" srcId="{871B9CF7-0EC8-4805-953D-193EA971D722}" destId="{544E4590-BC8B-4081-ACD8-B5BC5898DCE3}" srcOrd="14" destOrd="0" presId="urn:microsoft.com/office/officeart/2005/8/layout/cycle2"/>
    <dgm:cxn modelId="{61F18022-7E84-4051-9675-8720F91BFA59}" type="presParOf" srcId="{871B9CF7-0EC8-4805-953D-193EA971D722}" destId="{C5A70D58-DD55-40C8-9568-B96C9A82E47D}" srcOrd="15" destOrd="0" presId="urn:microsoft.com/office/officeart/2005/8/layout/cycle2"/>
    <dgm:cxn modelId="{2E4D6198-82DC-4672-9F01-F5420326D4FB}" type="presParOf" srcId="{C5A70D58-DD55-40C8-9568-B96C9A82E47D}" destId="{95E3AA60-572C-4837-ACF8-6419837A89F8}"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A0B8F2-9065-4E82-A7D7-14397E0C8870}">
      <dsp:nvSpPr>
        <dsp:cNvPr id="0" name=""/>
        <dsp:cNvSpPr/>
      </dsp:nvSpPr>
      <dsp:spPr>
        <a:xfrm>
          <a:off x="3542537" y="1515"/>
          <a:ext cx="1220725" cy="1220725"/>
        </a:xfrm>
        <a:prstGeom prst="ellipse">
          <a:avLst/>
        </a:prstGeom>
        <a:blipFill>
          <a:blip xmlns:r="http://schemas.openxmlformats.org/officeDocument/2006/relationships" r:embed="rId1">
            <a:duotone>
              <a:schemeClr val="accent2">
                <a:hueOff val="0"/>
                <a:satOff val="0"/>
                <a:lumOff val="0"/>
                <a:alphaOff val="0"/>
                <a:shade val="22000"/>
                <a:satMod val="160000"/>
              </a:schemeClr>
              <a:schemeClr val="accent2">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US" sz="1050" kern="1200" dirty="0"/>
            <a:t>District Budget Adopted (June)</a:t>
          </a:r>
        </a:p>
      </dsp:txBody>
      <dsp:txXfrm>
        <a:off x="3721308" y="180286"/>
        <a:ext cx="863183" cy="863183"/>
      </dsp:txXfrm>
    </dsp:sp>
    <dsp:sp modelId="{44E06B25-6E6B-4C6F-BE71-08A440D9B72E}">
      <dsp:nvSpPr>
        <dsp:cNvPr id="0" name=""/>
        <dsp:cNvSpPr/>
      </dsp:nvSpPr>
      <dsp:spPr>
        <a:xfrm rot="1540575">
          <a:off x="4804184" y="793894"/>
          <a:ext cx="311610" cy="411994"/>
        </a:xfrm>
        <a:prstGeom prst="rightArrow">
          <a:avLst>
            <a:gd name="adj1" fmla="val 60000"/>
            <a:gd name="adj2" fmla="val 50000"/>
          </a:avLst>
        </a:prstGeom>
        <a:solidFill>
          <a:schemeClr val="accent2">
            <a:hueOff val="0"/>
            <a:satOff val="0"/>
            <a:lumOff val="0"/>
            <a:alphaOff val="0"/>
          </a:schemeClr>
        </a:solidFill>
        <a:ln>
          <a:noFill/>
        </a:ln>
        <a:effectLst>
          <a:outerShdw blurRad="38100" dist="25400" dir="5400000" algn="t" rotWithShape="0">
            <a:srgbClr val="000000">
              <a:alpha val="50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4808799" y="856041"/>
        <a:ext cx="218127" cy="247196"/>
      </dsp:txXfrm>
    </dsp:sp>
    <dsp:sp modelId="{B1A09109-E40D-413F-A5F4-DB6FC8F0405A}">
      <dsp:nvSpPr>
        <dsp:cNvPr id="0" name=""/>
        <dsp:cNvSpPr/>
      </dsp:nvSpPr>
      <dsp:spPr>
        <a:xfrm>
          <a:off x="5156532" y="804400"/>
          <a:ext cx="1332824" cy="1220725"/>
        </a:xfrm>
        <a:prstGeom prst="ellipse">
          <a:avLst/>
        </a:prstGeom>
        <a:blipFill>
          <a:blip xmlns:r="http://schemas.openxmlformats.org/officeDocument/2006/relationships" r:embed="rId1">
            <a:duotone>
              <a:schemeClr val="accent3">
                <a:hueOff val="0"/>
                <a:satOff val="0"/>
                <a:lumOff val="0"/>
                <a:alphaOff val="0"/>
                <a:shade val="22000"/>
                <a:satMod val="160000"/>
              </a:schemeClr>
              <a:schemeClr val="accent3">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US" sz="1050" kern="1200" dirty="0"/>
            <a:t>State Budget Adopted Unaudited  Actuals (September)</a:t>
          </a:r>
        </a:p>
      </dsp:txBody>
      <dsp:txXfrm>
        <a:off x="5351720" y="983171"/>
        <a:ext cx="942448" cy="863183"/>
      </dsp:txXfrm>
    </dsp:sp>
    <dsp:sp modelId="{C15459BE-A952-4D06-BC69-B3E491D4B42D}">
      <dsp:nvSpPr>
        <dsp:cNvPr id="0" name=""/>
        <dsp:cNvSpPr/>
      </dsp:nvSpPr>
      <dsp:spPr>
        <a:xfrm rot="3928159">
          <a:off x="6046602" y="2003121"/>
          <a:ext cx="277728" cy="411994"/>
        </a:xfrm>
        <a:prstGeom prst="rightArrow">
          <a:avLst>
            <a:gd name="adj1" fmla="val 60000"/>
            <a:gd name="adj2" fmla="val 50000"/>
          </a:avLst>
        </a:prstGeom>
        <a:solidFill>
          <a:schemeClr val="accent3">
            <a:hueOff val="0"/>
            <a:satOff val="0"/>
            <a:lumOff val="0"/>
            <a:alphaOff val="0"/>
          </a:schemeClr>
        </a:solidFill>
        <a:ln>
          <a:noFill/>
        </a:ln>
        <a:effectLst>
          <a:outerShdw blurRad="38100" dist="25400" dir="5400000" algn="t" rotWithShape="0">
            <a:srgbClr val="000000">
              <a:alpha val="50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6070965" y="2047621"/>
        <a:ext cx="194410" cy="247196"/>
      </dsp:txXfrm>
    </dsp:sp>
    <dsp:sp modelId="{FF0650E8-9F2C-4CDF-9F1C-73F39CAB7ED9}">
      <dsp:nvSpPr>
        <dsp:cNvPr id="0" name=""/>
        <dsp:cNvSpPr/>
      </dsp:nvSpPr>
      <dsp:spPr>
        <a:xfrm>
          <a:off x="5940559" y="2399537"/>
          <a:ext cx="1220725" cy="1220725"/>
        </a:xfrm>
        <a:prstGeom prst="ellipse">
          <a:avLst/>
        </a:prstGeom>
        <a:blipFill>
          <a:blip xmlns:r="http://schemas.openxmlformats.org/officeDocument/2006/relationships" r:embed="rId1">
            <a:duotone>
              <a:schemeClr val="accent4">
                <a:hueOff val="0"/>
                <a:satOff val="0"/>
                <a:lumOff val="0"/>
                <a:alphaOff val="0"/>
                <a:shade val="22000"/>
                <a:satMod val="160000"/>
              </a:schemeClr>
              <a:schemeClr val="accent4">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US" sz="1050" kern="1200" dirty="0"/>
            <a:t>Revised Adopted Budget (45Days)</a:t>
          </a:r>
        </a:p>
      </dsp:txBody>
      <dsp:txXfrm>
        <a:off x="6119330" y="2578308"/>
        <a:ext cx="863183" cy="863183"/>
      </dsp:txXfrm>
    </dsp:sp>
    <dsp:sp modelId="{CA8430B3-812E-4C0D-8411-6C9E2439430F}">
      <dsp:nvSpPr>
        <dsp:cNvPr id="0" name=""/>
        <dsp:cNvSpPr/>
      </dsp:nvSpPr>
      <dsp:spPr>
        <a:xfrm rot="6750000">
          <a:off x="6040388" y="3643213"/>
          <a:ext cx="325759" cy="411994"/>
        </a:xfrm>
        <a:prstGeom prst="rightArrow">
          <a:avLst>
            <a:gd name="adj1" fmla="val 60000"/>
            <a:gd name="adj2" fmla="val 50000"/>
          </a:avLst>
        </a:prstGeom>
        <a:solidFill>
          <a:schemeClr val="accent4">
            <a:hueOff val="0"/>
            <a:satOff val="0"/>
            <a:lumOff val="0"/>
            <a:alphaOff val="0"/>
          </a:schemeClr>
        </a:solidFill>
        <a:ln>
          <a:noFill/>
        </a:ln>
        <a:effectLst>
          <a:outerShdw blurRad="38100" dist="25400" dir="5400000" algn="t" rotWithShape="0">
            <a:srgbClr val="000000">
              <a:alpha val="50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rot="10800000">
        <a:off x="6107951" y="3680468"/>
        <a:ext cx="228031" cy="247196"/>
      </dsp:txXfrm>
    </dsp:sp>
    <dsp:sp modelId="{29AADE6A-CF98-42F5-B8DC-878B5FA8F8BD}">
      <dsp:nvSpPr>
        <dsp:cNvPr id="0" name=""/>
        <dsp:cNvSpPr/>
      </dsp:nvSpPr>
      <dsp:spPr>
        <a:xfrm>
          <a:off x="5238194" y="4095194"/>
          <a:ext cx="1220725" cy="1220725"/>
        </a:xfrm>
        <a:prstGeom prst="ellipse">
          <a:avLst/>
        </a:prstGeom>
        <a:blipFill>
          <a:blip xmlns:r="http://schemas.openxmlformats.org/officeDocument/2006/relationships" r:embed="rId1">
            <a:duotone>
              <a:schemeClr val="accent5">
                <a:hueOff val="0"/>
                <a:satOff val="0"/>
                <a:lumOff val="0"/>
                <a:alphaOff val="0"/>
                <a:shade val="22000"/>
                <a:satMod val="160000"/>
              </a:schemeClr>
              <a:schemeClr val="accent5">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US" sz="1050" kern="1200" dirty="0"/>
            <a:t>State Budget 1st Interim Financial Report  (December)</a:t>
          </a:r>
        </a:p>
      </dsp:txBody>
      <dsp:txXfrm>
        <a:off x="5416965" y="4273965"/>
        <a:ext cx="863183" cy="863183"/>
      </dsp:txXfrm>
    </dsp:sp>
    <dsp:sp modelId="{820D065C-2831-45BB-B3E3-CF754DA42FDB}">
      <dsp:nvSpPr>
        <dsp:cNvPr id="0" name=""/>
        <dsp:cNvSpPr/>
      </dsp:nvSpPr>
      <dsp:spPr>
        <a:xfrm rot="9450000">
          <a:off x="4846366" y="4847214"/>
          <a:ext cx="325759" cy="411994"/>
        </a:xfrm>
        <a:prstGeom prst="rightArrow">
          <a:avLst>
            <a:gd name="adj1" fmla="val 60000"/>
            <a:gd name="adj2" fmla="val 50000"/>
          </a:avLst>
        </a:prstGeom>
        <a:solidFill>
          <a:schemeClr val="accent5">
            <a:hueOff val="0"/>
            <a:satOff val="0"/>
            <a:lumOff val="0"/>
            <a:alphaOff val="0"/>
          </a:schemeClr>
        </a:solidFill>
        <a:ln>
          <a:noFill/>
        </a:ln>
        <a:effectLst>
          <a:outerShdw blurRad="38100" dist="25400" dir="5400000" algn="t" rotWithShape="0">
            <a:srgbClr val="000000">
              <a:alpha val="50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rot="10800000">
        <a:off x="4940374" y="4910914"/>
        <a:ext cx="228031" cy="247196"/>
      </dsp:txXfrm>
    </dsp:sp>
    <dsp:sp modelId="{75C69935-6E09-47AE-91AF-55E7138B4B34}">
      <dsp:nvSpPr>
        <dsp:cNvPr id="0" name=""/>
        <dsp:cNvSpPr/>
      </dsp:nvSpPr>
      <dsp:spPr>
        <a:xfrm>
          <a:off x="3542537" y="4797559"/>
          <a:ext cx="1220725" cy="1220725"/>
        </a:xfrm>
        <a:prstGeom prst="ellipse">
          <a:avLst/>
        </a:prstGeom>
        <a:blipFill>
          <a:blip xmlns:r="http://schemas.openxmlformats.org/officeDocument/2006/relationships" r:embed="rId1">
            <a:duotone>
              <a:schemeClr val="accent6">
                <a:hueOff val="0"/>
                <a:satOff val="0"/>
                <a:lumOff val="0"/>
                <a:alphaOff val="0"/>
                <a:shade val="22000"/>
                <a:satMod val="160000"/>
              </a:schemeClr>
              <a:schemeClr val="accent6">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US" sz="1050" kern="1200" dirty="0"/>
            <a:t>Governors Budget Proposal (January)</a:t>
          </a:r>
        </a:p>
      </dsp:txBody>
      <dsp:txXfrm>
        <a:off x="3721308" y="4976330"/>
        <a:ext cx="863183" cy="863183"/>
      </dsp:txXfrm>
    </dsp:sp>
    <dsp:sp modelId="{A442E7C7-55FF-41C5-8952-22FC475A0B8B}">
      <dsp:nvSpPr>
        <dsp:cNvPr id="0" name=""/>
        <dsp:cNvSpPr/>
      </dsp:nvSpPr>
      <dsp:spPr>
        <a:xfrm rot="12150000">
          <a:off x="3150709" y="4854270"/>
          <a:ext cx="325759" cy="411994"/>
        </a:xfrm>
        <a:prstGeom prst="rightArrow">
          <a:avLst>
            <a:gd name="adj1" fmla="val 60000"/>
            <a:gd name="adj2" fmla="val 50000"/>
          </a:avLst>
        </a:prstGeom>
        <a:solidFill>
          <a:schemeClr val="accent6">
            <a:hueOff val="0"/>
            <a:satOff val="0"/>
            <a:lumOff val="0"/>
            <a:alphaOff val="0"/>
          </a:schemeClr>
        </a:solidFill>
        <a:ln>
          <a:noFill/>
        </a:ln>
        <a:effectLst>
          <a:outerShdw blurRad="38100" dist="25400" dir="5400000" algn="t" rotWithShape="0">
            <a:srgbClr val="000000">
              <a:alpha val="50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rot="10800000">
        <a:off x="3244717" y="4955368"/>
        <a:ext cx="228031" cy="247196"/>
      </dsp:txXfrm>
    </dsp:sp>
    <dsp:sp modelId="{8CBBD3BA-5DB7-44DC-B843-BB2306036AE8}">
      <dsp:nvSpPr>
        <dsp:cNvPr id="0" name=""/>
        <dsp:cNvSpPr/>
      </dsp:nvSpPr>
      <dsp:spPr>
        <a:xfrm>
          <a:off x="1846879" y="4095194"/>
          <a:ext cx="1220725" cy="1220725"/>
        </a:xfrm>
        <a:prstGeom prst="ellipse">
          <a:avLst/>
        </a:prstGeom>
        <a:blipFill>
          <a:blip xmlns:r="http://schemas.openxmlformats.org/officeDocument/2006/relationships" r:embed="rId1">
            <a:duotone>
              <a:schemeClr val="accent2">
                <a:hueOff val="0"/>
                <a:satOff val="0"/>
                <a:lumOff val="0"/>
                <a:alphaOff val="0"/>
                <a:shade val="22000"/>
                <a:satMod val="160000"/>
              </a:schemeClr>
              <a:schemeClr val="accent2">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US" sz="1050" kern="1200" dirty="0"/>
            <a:t>2</a:t>
          </a:r>
          <a:r>
            <a:rPr lang="en-US" sz="1050" kern="1200" baseline="30000" dirty="0"/>
            <a:t>nd</a:t>
          </a:r>
          <a:r>
            <a:rPr lang="en-US" sz="1050" kern="1200" dirty="0"/>
            <a:t> Interim Financial Report (March)</a:t>
          </a:r>
        </a:p>
      </dsp:txBody>
      <dsp:txXfrm>
        <a:off x="2025650" y="4273965"/>
        <a:ext cx="863183" cy="863183"/>
      </dsp:txXfrm>
    </dsp:sp>
    <dsp:sp modelId="{A3D9018F-87F4-4EF2-8BEA-DCD82E56D2AA}">
      <dsp:nvSpPr>
        <dsp:cNvPr id="0" name=""/>
        <dsp:cNvSpPr/>
      </dsp:nvSpPr>
      <dsp:spPr>
        <a:xfrm rot="14850000">
          <a:off x="1946708" y="3660249"/>
          <a:ext cx="325759" cy="411994"/>
        </a:xfrm>
        <a:prstGeom prst="rightArrow">
          <a:avLst>
            <a:gd name="adj1" fmla="val 60000"/>
            <a:gd name="adj2" fmla="val 50000"/>
          </a:avLst>
        </a:prstGeom>
        <a:solidFill>
          <a:schemeClr val="accent2">
            <a:hueOff val="0"/>
            <a:satOff val="0"/>
            <a:lumOff val="0"/>
            <a:alphaOff val="0"/>
          </a:schemeClr>
        </a:solidFill>
        <a:ln>
          <a:noFill/>
        </a:ln>
        <a:effectLst>
          <a:outerShdw blurRad="38100" dist="25400" dir="5400000" algn="t" rotWithShape="0">
            <a:srgbClr val="000000">
              <a:alpha val="50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rot="10800000">
        <a:off x="2014271" y="3787792"/>
        <a:ext cx="228031" cy="247196"/>
      </dsp:txXfrm>
    </dsp:sp>
    <dsp:sp modelId="{866E3643-4163-4022-B228-15147D89C48B}">
      <dsp:nvSpPr>
        <dsp:cNvPr id="0" name=""/>
        <dsp:cNvSpPr/>
      </dsp:nvSpPr>
      <dsp:spPr>
        <a:xfrm>
          <a:off x="1144515" y="2399537"/>
          <a:ext cx="1220725" cy="1220725"/>
        </a:xfrm>
        <a:prstGeom prst="ellipse">
          <a:avLst/>
        </a:prstGeom>
        <a:blipFill>
          <a:blip xmlns:r="http://schemas.openxmlformats.org/officeDocument/2006/relationships" r:embed="rId1">
            <a:duotone>
              <a:schemeClr val="accent3">
                <a:hueOff val="0"/>
                <a:satOff val="0"/>
                <a:lumOff val="0"/>
                <a:alphaOff val="0"/>
                <a:shade val="22000"/>
                <a:satMod val="160000"/>
              </a:schemeClr>
              <a:schemeClr val="accent3">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US" sz="1050" kern="1200" dirty="0"/>
            <a:t>May Revised</a:t>
          </a:r>
        </a:p>
      </dsp:txBody>
      <dsp:txXfrm>
        <a:off x="1323286" y="2578308"/>
        <a:ext cx="863183" cy="863183"/>
      </dsp:txXfrm>
    </dsp:sp>
    <dsp:sp modelId="{9E1E50E0-A72B-4CA4-85E3-4EB0B926B9BE}">
      <dsp:nvSpPr>
        <dsp:cNvPr id="0" name=""/>
        <dsp:cNvSpPr/>
      </dsp:nvSpPr>
      <dsp:spPr>
        <a:xfrm rot="17550000">
          <a:off x="1939652" y="1964591"/>
          <a:ext cx="325759" cy="411994"/>
        </a:xfrm>
        <a:prstGeom prst="rightArrow">
          <a:avLst>
            <a:gd name="adj1" fmla="val 60000"/>
            <a:gd name="adj2" fmla="val 50000"/>
          </a:avLst>
        </a:prstGeom>
        <a:solidFill>
          <a:schemeClr val="accent3">
            <a:hueOff val="0"/>
            <a:satOff val="0"/>
            <a:lumOff val="0"/>
            <a:alphaOff val="0"/>
          </a:schemeClr>
        </a:solidFill>
        <a:ln>
          <a:noFill/>
        </a:ln>
        <a:effectLst>
          <a:outerShdw blurRad="38100" dist="25400" dir="5400000" algn="t" rotWithShape="0">
            <a:srgbClr val="000000">
              <a:alpha val="50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1969817" y="2092134"/>
        <a:ext cx="228031" cy="247196"/>
      </dsp:txXfrm>
    </dsp:sp>
    <dsp:sp modelId="{544E4590-BC8B-4081-ACD8-B5BC5898DCE3}">
      <dsp:nvSpPr>
        <dsp:cNvPr id="0" name=""/>
        <dsp:cNvSpPr/>
      </dsp:nvSpPr>
      <dsp:spPr>
        <a:xfrm>
          <a:off x="1846879" y="703879"/>
          <a:ext cx="1220725" cy="1220725"/>
        </a:xfrm>
        <a:prstGeom prst="ellipse">
          <a:avLst/>
        </a:prstGeom>
        <a:blipFill>
          <a:blip xmlns:r="http://schemas.openxmlformats.org/officeDocument/2006/relationships" r:embed="rId1">
            <a:duotone>
              <a:schemeClr val="accent4">
                <a:hueOff val="0"/>
                <a:satOff val="0"/>
                <a:lumOff val="0"/>
                <a:alphaOff val="0"/>
                <a:shade val="22000"/>
                <a:satMod val="160000"/>
              </a:schemeClr>
              <a:schemeClr val="accent4">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US" sz="1050" kern="1200" dirty="0"/>
            <a:t>Draft Budget</a:t>
          </a:r>
        </a:p>
        <a:p>
          <a:pPr marL="0" lvl="0" indent="0" algn="ctr" defTabSz="466725">
            <a:lnSpc>
              <a:spcPct val="90000"/>
            </a:lnSpc>
            <a:spcBef>
              <a:spcPct val="0"/>
            </a:spcBef>
            <a:spcAft>
              <a:spcPct val="35000"/>
            </a:spcAft>
            <a:buNone/>
          </a:pPr>
          <a:r>
            <a:rPr lang="en-US" sz="1050" kern="1200" dirty="0"/>
            <a:t>(June)</a:t>
          </a:r>
        </a:p>
      </dsp:txBody>
      <dsp:txXfrm>
        <a:off x="2025650" y="882650"/>
        <a:ext cx="863183" cy="863183"/>
      </dsp:txXfrm>
    </dsp:sp>
    <dsp:sp modelId="{C5A70D58-DD55-40C8-9568-B96C9A82E47D}">
      <dsp:nvSpPr>
        <dsp:cNvPr id="0" name=""/>
        <dsp:cNvSpPr/>
      </dsp:nvSpPr>
      <dsp:spPr>
        <a:xfrm rot="20250000">
          <a:off x="3133673" y="760590"/>
          <a:ext cx="325759" cy="411994"/>
        </a:xfrm>
        <a:prstGeom prst="rightArrow">
          <a:avLst>
            <a:gd name="adj1" fmla="val 60000"/>
            <a:gd name="adj2" fmla="val 50000"/>
          </a:avLst>
        </a:prstGeom>
        <a:solidFill>
          <a:schemeClr val="accent4">
            <a:hueOff val="0"/>
            <a:satOff val="0"/>
            <a:lumOff val="0"/>
            <a:alphaOff val="0"/>
          </a:schemeClr>
        </a:solidFill>
        <a:ln>
          <a:noFill/>
        </a:ln>
        <a:effectLst>
          <a:outerShdw blurRad="38100" dist="25400" dir="5400000" algn="t" rotWithShape="0">
            <a:srgbClr val="000000">
              <a:alpha val="50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3137393" y="861688"/>
        <a:ext cx="228031" cy="247196"/>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0.64815</cdr:x>
      <cdr:y>0.04478</cdr:y>
    </cdr:from>
    <cdr:to>
      <cdr:x>0.89815</cdr:x>
      <cdr:y>0.22388</cdr:y>
    </cdr:to>
    <cdr:sp macro="" textlink="">
      <cdr:nvSpPr>
        <cdr:cNvPr id="2" name="TextBox 1"/>
        <cdr:cNvSpPr txBox="1"/>
      </cdr:nvSpPr>
      <cdr:spPr>
        <a:xfrm xmlns:a="http://schemas.openxmlformats.org/drawingml/2006/main">
          <a:off x="5334000" y="228600"/>
          <a:ext cx="2057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0.58333</cdr:x>
      <cdr:y>0.84328</cdr:y>
    </cdr:from>
    <cdr:to>
      <cdr:x>1</cdr:x>
      <cdr:y>1</cdr:y>
    </cdr:to>
    <cdr:sp macro="" textlink="">
      <cdr:nvSpPr>
        <cdr:cNvPr id="3" name="TextBox 2"/>
        <cdr:cNvSpPr txBox="1"/>
      </cdr:nvSpPr>
      <cdr:spPr>
        <a:xfrm xmlns:a="http://schemas.openxmlformats.org/drawingml/2006/main">
          <a:off x="4800600" y="4305300"/>
          <a:ext cx="3429000" cy="8001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0.47222</cdr:x>
      <cdr:y>0.76679</cdr:y>
    </cdr:from>
    <cdr:to>
      <cdr:x>0.75926</cdr:x>
      <cdr:y>1</cdr:y>
    </cdr:to>
    <cdr:sp macro="" textlink="">
      <cdr:nvSpPr>
        <cdr:cNvPr id="4" name="TextBox 3"/>
        <cdr:cNvSpPr txBox="1"/>
      </cdr:nvSpPr>
      <cdr:spPr>
        <a:xfrm xmlns:a="http://schemas.openxmlformats.org/drawingml/2006/main">
          <a:off x="3886200" y="3914774"/>
          <a:ext cx="2362200" cy="119062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1800" dirty="0">
              <a:latin typeface="Arial Black" panose="020B0A04020102020204" pitchFamily="34" charset="0"/>
            </a:rPr>
            <a:t>Total Salaries and Benefits</a:t>
          </a:r>
        </a:p>
        <a:p xmlns:a="http://schemas.openxmlformats.org/drawingml/2006/main">
          <a:pPr algn="ctr"/>
          <a:r>
            <a:rPr lang="en-US" sz="1800" dirty="0">
              <a:latin typeface="Arial Black" panose="020B0A04020102020204" pitchFamily="34" charset="0"/>
            </a:rPr>
            <a:t>$2,295,574</a:t>
          </a:r>
        </a:p>
        <a:p xmlns:a="http://schemas.openxmlformats.org/drawingml/2006/main">
          <a:pPr algn="ctr"/>
          <a:r>
            <a:rPr lang="en-US" sz="1800" dirty="0">
              <a:latin typeface="Arial Black" panose="020B0A04020102020204" pitchFamily="34" charset="0"/>
            </a:rPr>
            <a:t>76.26%</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75554787-CAE8-459C-9C8D-348AE6F92CED}" type="datetimeFigureOut">
              <a:rPr lang="en-US" smtClean="0"/>
              <a:t>5/30/2025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90D6BE53-1062-4147-AB11-21AF595095D2}" type="slidenum">
              <a:rPr lang="en-US" smtClean="0"/>
              <a:t>‹#›</a:t>
            </a:fld>
            <a:endParaRPr lang="en-US"/>
          </a:p>
        </p:txBody>
      </p:sp>
    </p:spTree>
    <p:extLst>
      <p:ext uri="{BB962C8B-B14F-4D97-AF65-F5344CB8AC3E}">
        <p14:creationId xmlns:p14="http://schemas.microsoft.com/office/powerpoint/2010/main" val="2215069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0D6BE53-1062-4147-AB11-21AF595095D2}" type="slidenum">
              <a:rPr lang="en-US" smtClean="0"/>
              <a:t>3</a:t>
            </a:fld>
            <a:endParaRPr lang="en-US"/>
          </a:p>
        </p:txBody>
      </p:sp>
    </p:spTree>
    <p:extLst>
      <p:ext uri="{BB962C8B-B14F-4D97-AF65-F5344CB8AC3E}">
        <p14:creationId xmlns:p14="http://schemas.microsoft.com/office/powerpoint/2010/main" val="39121827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0D6BE53-1062-4147-AB11-21AF595095D2}" type="slidenum">
              <a:rPr lang="en-US" smtClean="0"/>
              <a:t>4</a:t>
            </a:fld>
            <a:endParaRPr lang="en-US"/>
          </a:p>
        </p:txBody>
      </p:sp>
    </p:spTree>
    <p:extLst>
      <p:ext uri="{BB962C8B-B14F-4D97-AF65-F5344CB8AC3E}">
        <p14:creationId xmlns:p14="http://schemas.microsoft.com/office/powerpoint/2010/main" val="317944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0D6BE53-1062-4147-AB11-21AF595095D2}" type="slidenum">
              <a:rPr lang="en-US" smtClean="0"/>
              <a:t>5</a:t>
            </a:fld>
            <a:endParaRPr lang="en-US"/>
          </a:p>
        </p:txBody>
      </p:sp>
    </p:spTree>
    <p:extLst>
      <p:ext uri="{BB962C8B-B14F-4D97-AF65-F5344CB8AC3E}">
        <p14:creationId xmlns:p14="http://schemas.microsoft.com/office/powerpoint/2010/main" val="6555259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5FDD9C2F-EF13-415C-BAC5-AE3C6DEC51C1}" type="datetime1">
              <a:rPr lang="en-US" smtClean="0"/>
              <a:t>5/30/2025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DDEBAC84-C4CD-46F1-B0EC-E8F9F09AAAF8}"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ED255B8-1771-4446-B8D9-520B771E8239}" type="datetime1">
              <a:rPr lang="en-US" smtClean="0"/>
              <a:t>5/30/2025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BAC84-C4CD-46F1-B0EC-E8F9F09AAAF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65FC187-6367-4762-8CFB-F1978D889A88}" type="datetime1">
              <a:rPr lang="en-US" smtClean="0"/>
              <a:t>5/30/2025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BAC84-C4CD-46F1-B0EC-E8F9F09AAAF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C97D72FB-76C4-4508-ABB7-A4CC1490CE30}" type="datetime1">
              <a:rPr lang="en-US" smtClean="0"/>
              <a:t>5/30/2025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BAC84-C4CD-46F1-B0EC-E8F9F09AAAF8}"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AC65F8DF-6693-4E61-ACF7-C2ABB471CD4D}" type="datetime1">
              <a:rPr lang="en-US" smtClean="0"/>
              <a:t>5/30/2025</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DDEBAC84-C4CD-46F1-B0EC-E8F9F09AAAF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61BE4DA5-6299-43EF-A484-58C4205CF95C}" type="datetime1">
              <a:rPr lang="en-US" smtClean="0"/>
              <a:t>5/30/2025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BAC84-C4CD-46F1-B0EC-E8F9F09AAAF8}"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842A6689-4104-483E-B4FD-BFCF6D9CF9AF}" type="datetime1">
              <a:rPr lang="en-US" smtClean="0"/>
              <a:t>5/30/2025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EBAC84-C4CD-46F1-B0EC-E8F9F09AAAF8}"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A674718D-E6AE-43E8-8890-427DA6ECD129}" type="datetime1">
              <a:rPr lang="en-US" smtClean="0"/>
              <a:t>5/30/2025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EBAC84-C4CD-46F1-B0EC-E8F9F09AAAF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2D97FC-8649-4D93-9DC1-E9E5B7770C8B}" type="datetime1">
              <a:rPr lang="en-US" smtClean="0"/>
              <a:t>5/30/2025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EBAC84-C4CD-46F1-B0EC-E8F9F09AAAF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B353BA3-03FB-4B12-A5AF-F1E9D6AB6467}" type="datetime1">
              <a:rPr lang="en-US" smtClean="0"/>
              <a:t>5/30/2025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BAC84-C4CD-46F1-B0EC-E8F9F09AAAF8}"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A2B5183-E520-4C07-BE65-634AC655CA73}" type="datetime1">
              <a:rPr lang="en-US" smtClean="0"/>
              <a:t>5/30/2025</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DDEBAC84-C4CD-46F1-B0EC-E8F9F09AAAF8}"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EC6B868-F3BB-486D-9611-B57B68022317}" type="datetime1">
              <a:rPr lang="en-US" smtClean="0"/>
              <a:t>5/30/2025</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DEBAC84-C4CD-46F1-B0EC-E8F9F09AAAF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duotone>
              <a:prstClr val="black"/>
              <a:schemeClr val="accent5">
                <a:tint val="45000"/>
                <a:satMod val="400000"/>
              </a:schemeClr>
            </a:duotone>
          </a:blip>
          <a:tile tx="0" ty="0" sx="55000" sy="55000" flip="none" algn="tl"/>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3200400"/>
            <a:ext cx="6400800" cy="3276600"/>
          </a:xfrm>
        </p:spPr>
        <p:txBody>
          <a:bodyPr>
            <a:normAutofit/>
          </a:bodyPr>
          <a:lstStyle/>
          <a:p>
            <a:r>
              <a:rPr lang="en-US" sz="2800" dirty="0">
                <a:solidFill>
                  <a:schemeClr val="tx1"/>
                </a:solidFill>
                <a:latin typeface="Constantia" panose="02030602050306030303" pitchFamily="18" charset="0"/>
              </a:rPr>
              <a:t>2025-26</a:t>
            </a:r>
          </a:p>
          <a:p>
            <a:r>
              <a:rPr lang="en-US" sz="2800" dirty="0">
                <a:solidFill>
                  <a:schemeClr val="tx1"/>
                </a:solidFill>
                <a:latin typeface="Constantia" panose="02030602050306030303" pitchFamily="18" charset="0"/>
              </a:rPr>
              <a:t>July Budget</a:t>
            </a:r>
          </a:p>
        </p:txBody>
      </p:sp>
      <p:sp>
        <p:nvSpPr>
          <p:cNvPr id="2" name="Title 1"/>
          <p:cNvSpPr>
            <a:spLocks noGrp="1"/>
          </p:cNvSpPr>
          <p:nvPr>
            <p:ph type="ctrTitle"/>
          </p:nvPr>
        </p:nvSpPr>
        <p:spPr>
          <a:xfrm>
            <a:off x="47625" y="1371600"/>
            <a:ext cx="9105900" cy="1752600"/>
          </a:xfrm>
          <a:solidFill>
            <a:schemeClr val="accent5">
              <a:lumMod val="60000"/>
              <a:lumOff val="40000"/>
            </a:schemeClr>
          </a:solidFill>
          <a:ln>
            <a:solidFill>
              <a:schemeClr val="accent5">
                <a:lumMod val="40000"/>
                <a:lumOff val="60000"/>
              </a:schemeClr>
            </a:solidFill>
          </a:ln>
        </p:spPr>
        <p:txBody>
          <a:bodyPr/>
          <a:lstStyle/>
          <a:p>
            <a:pPr algn="l"/>
            <a:r>
              <a:rPr lang="en-US" b="1" dirty="0">
                <a:solidFill>
                  <a:schemeClr val="tx1"/>
                </a:solidFill>
              </a:rPr>
              <a:t>      </a:t>
            </a:r>
            <a:r>
              <a:rPr lang="en-US" b="1" dirty="0">
                <a:solidFill>
                  <a:schemeClr val="tx1"/>
                </a:solidFill>
                <a:effectLst>
                  <a:outerShdw blurRad="38100" dist="38100" dir="2700000" algn="tl">
                    <a:srgbClr val="000000">
                      <a:alpha val="43137"/>
                    </a:srgbClr>
                  </a:outerShdw>
                </a:effectLst>
                <a:latin typeface="Bahnschrift Light" panose="020B0502040204020203" pitchFamily="34" charset="0"/>
              </a:rPr>
              <a:t>General Shafter School District</a:t>
            </a:r>
          </a:p>
        </p:txBody>
      </p:sp>
      <p:pic>
        <p:nvPicPr>
          <p:cNvPr id="4" name="Picture 3">
            <a:extLst>
              <a:ext uri="{FF2B5EF4-FFF2-40B4-BE49-F238E27FC236}">
                <a16:creationId xmlns:a16="http://schemas.microsoft.com/office/drawing/2014/main" id="{6B00C687-AD5F-4956-969B-18978A288267}"/>
              </a:ext>
            </a:extLst>
          </p:cNvPr>
          <p:cNvPicPr>
            <a:picLocks noChangeAspect="1"/>
          </p:cNvPicPr>
          <p:nvPr/>
        </p:nvPicPr>
        <p:blipFill>
          <a:blip r:embed="rId3"/>
          <a:stretch>
            <a:fillRect/>
          </a:stretch>
        </p:blipFill>
        <p:spPr>
          <a:xfrm>
            <a:off x="3636024" y="152401"/>
            <a:ext cx="1316976" cy="1253660"/>
          </a:xfrm>
          <a:prstGeom prst="rect">
            <a:avLst/>
          </a:prstGeom>
        </p:spPr>
      </p:pic>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904" y="150699"/>
            <a:ext cx="7772400" cy="639762"/>
          </a:xfrm>
        </p:spPr>
        <p:txBody>
          <a:bodyPr>
            <a:normAutofit fontScale="90000"/>
          </a:bodyPr>
          <a:lstStyle/>
          <a:p>
            <a:pPr algn="ctr"/>
            <a:r>
              <a:rPr lang="en-US" b="1" dirty="0">
                <a:effectLst>
                  <a:outerShdw blurRad="38100" dist="38100" dir="2700000" algn="tl">
                    <a:srgbClr val="000000">
                      <a:alpha val="43137"/>
                    </a:srgbClr>
                  </a:outerShdw>
                </a:effectLst>
                <a:latin typeface="Franklin Gothic Book" panose="020B0503020102020204" pitchFamily="34" charset="0"/>
                <a:cs typeface="Times New Roman" panose="02020603050405020304" pitchFamily="18" charset="0"/>
              </a:rPr>
              <a:t>Financial Reporting Cycle</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3306018042"/>
              </p:ext>
            </p:extLst>
          </p:nvPr>
        </p:nvGraphicFramePr>
        <p:xfrm>
          <a:off x="346329" y="685800"/>
          <a:ext cx="83058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own Arrow Callout 4"/>
          <p:cNvSpPr/>
          <p:nvPr/>
        </p:nvSpPr>
        <p:spPr>
          <a:xfrm rot="17397935">
            <a:off x="3101791" y="778275"/>
            <a:ext cx="862576" cy="718831"/>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Here!</a:t>
            </a:r>
            <a:endParaRPr lang="en-US" b="1" dirty="0">
              <a:ln w="22225">
                <a:solidFill>
                  <a:schemeClr val="accent2"/>
                </a:solidFill>
                <a:prstDash val="solid"/>
              </a:ln>
              <a:solidFill>
                <a:schemeClr val="tx2">
                  <a:lumMod val="50000"/>
                </a:schemeClr>
              </a:solidFill>
            </a:endParaRPr>
          </a:p>
        </p:txBody>
      </p:sp>
    </p:spTree>
    <p:extLst>
      <p:ext uri="{BB962C8B-B14F-4D97-AF65-F5344CB8AC3E}">
        <p14:creationId xmlns:p14="http://schemas.microsoft.com/office/powerpoint/2010/main" val="2806645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6278562"/>
          </a:xfrm>
        </p:spPr>
        <p:txBody>
          <a:bodyPr anchor="t">
            <a:normAutofit/>
          </a:bodyPr>
          <a:lstStyle/>
          <a:p>
            <a:pPr algn="ctr"/>
            <a:r>
              <a:rPr lang="en-US" sz="3200" b="1" u="sng" dirty="0">
                <a:solidFill>
                  <a:schemeClr val="tx1"/>
                </a:solidFill>
                <a:latin typeface="Constantia" panose="02030602050306030303" pitchFamily="18" charset="0"/>
              </a:rPr>
              <a:t>Reporting Cycle</a:t>
            </a:r>
            <a:br>
              <a:rPr lang="en-US" sz="2800" b="1" u="sng" dirty="0">
                <a:solidFill>
                  <a:schemeClr val="tx1"/>
                </a:solidFill>
              </a:rPr>
            </a:br>
            <a:br>
              <a:rPr lang="en-US" sz="2800" b="1" u="sng" dirty="0">
                <a:solidFill>
                  <a:schemeClr val="tx1"/>
                </a:solidFill>
              </a:rPr>
            </a:br>
            <a:r>
              <a:rPr lang="en-US" sz="1800" b="1" u="sng" dirty="0">
                <a:solidFill>
                  <a:schemeClr val="tx1"/>
                </a:solidFill>
              </a:rPr>
              <a:t>Adopted Budget</a:t>
            </a:r>
            <a:br>
              <a:rPr lang="en-US" sz="1800" b="1" u="sng" dirty="0">
                <a:solidFill>
                  <a:schemeClr val="tx1"/>
                </a:solidFill>
              </a:rPr>
            </a:br>
            <a:r>
              <a:rPr lang="en-US" sz="1800" dirty="0">
                <a:solidFill>
                  <a:schemeClr val="tx1"/>
                </a:solidFill>
              </a:rPr>
              <a:t>When Budgets are developed, it assumes that </a:t>
            </a:r>
            <a:r>
              <a:rPr lang="en-US" sz="1800" u="sng" dirty="0">
                <a:solidFill>
                  <a:schemeClr val="tx1"/>
                </a:solidFill>
              </a:rPr>
              <a:t>every</a:t>
            </a:r>
            <a:r>
              <a:rPr lang="en-US" sz="1800" dirty="0">
                <a:solidFill>
                  <a:schemeClr val="tx1"/>
                </a:solidFill>
              </a:rPr>
              <a:t> dollar will be spent</a:t>
            </a:r>
            <a:br>
              <a:rPr lang="en-US" sz="1800" dirty="0">
                <a:solidFill>
                  <a:schemeClr val="tx1"/>
                </a:solidFill>
              </a:rPr>
            </a:br>
            <a:br>
              <a:rPr lang="en-US" sz="1800" b="1" i="1" dirty="0">
                <a:solidFill>
                  <a:schemeClr val="tx1"/>
                </a:solidFill>
              </a:rPr>
            </a:br>
            <a:r>
              <a:rPr lang="en-US" sz="1800" b="1" u="sng" dirty="0">
                <a:solidFill>
                  <a:schemeClr val="tx1"/>
                </a:solidFill>
              </a:rPr>
              <a:t>Interim Budgets</a:t>
            </a:r>
            <a:br>
              <a:rPr lang="en-US" sz="1800" b="1" u="sng" dirty="0">
                <a:solidFill>
                  <a:schemeClr val="tx1"/>
                </a:solidFill>
              </a:rPr>
            </a:br>
            <a:r>
              <a:rPr lang="en-US" sz="1800" dirty="0">
                <a:solidFill>
                  <a:schemeClr val="tx1"/>
                </a:solidFill>
              </a:rPr>
              <a:t>As information related to revenues and expenditures changes throughout the year, the adopted budget is </a:t>
            </a:r>
            <a:r>
              <a:rPr lang="en-US" sz="1800" u="sng" dirty="0">
                <a:solidFill>
                  <a:schemeClr val="tx1"/>
                </a:solidFill>
              </a:rPr>
              <a:t>revised</a:t>
            </a:r>
            <a:r>
              <a:rPr lang="en-US" sz="1800" dirty="0">
                <a:solidFill>
                  <a:schemeClr val="tx1"/>
                </a:solidFill>
              </a:rPr>
              <a:t> and presented to the Board of Trustees as First and Second Interim Reports</a:t>
            </a:r>
            <a:br>
              <a:rPr lang="en-US" sz="1800" dirty="0">
                <a:solidFill>
                  <a:schemeClr val="tx1"/>
                </a:solidFill>
              </a:rPr>
            </a:br>
            <a:br>
              <a:rPr lang="en-US" sz="1800" dirty="0">
                <a:solidFill>
                  <a:schemeClr val="tx1"/>
                </a:solidFill>
              </a:rPr>
            </a:br>
            <a:r>
              <a:rPr lang="en-US" sz="1800" b="1" u="sng" dirty="0">
                <a:solidFill>
                  <a:schemeClr val="tx1"/>
                </a:solidFill>
              </a:rPr>
              <a:t>Estimated Actuals</a:t>
            </a:r>
            <a:br>
              <a:rPr lang="en-US" sz="1800" b="1" u="sng" dirty="0">
                <a:solidFill>
                  <a:schemeClr val="tx1"/>
                </a:solidFill>
              </a:rPr>
            </a:br>
            <a:r>
              <a:rPr lang="en-US" sz="1800" dirty="0">
                <a:solidFill>
                  <a:schemeClr val="tx1"/>
                </a:solidFill>
              </a:rPr>
              <a:t>Beginning in April, the budgets are conservatively adjusted to </a:t>
            </a:r>
            <a:r>
              <a:rPr lang="en-US" sz="1800" u="sng" dirty="0">
                <a:solidFill>
                  <a:schemeClr val="tx1"/>
                </a:solidFill>
              </a:rPr>
              <a:t>estimated </a:t>
            </a:r>
            <a:r>
              <a:rPr lang="en-US" sz="1800" dirty="0">
                <a:solidFill>
                  <a:schemeClr val="tx1"/>
                </a:solidFill>
              </a:rPr>
              <a:t>what actual amounts will be when the books are closed</a:t>
            </a:r>
            <a:br>
              <a:rPr lang="en-US" sz="1800" dirty="0">
                <a:solidFill>
                  <a:schemeClr val="tx1"/>
                </a:solidFill>
              </a:rPr>
            </a:br>
            <a:br>
              <a:rPr lang="en-US" sz="1800" dirty="0">
                <a:solidFill>
                  <a:schemeClr val="tx1"/>
                </a:solidFill>
              </a:rPr>
            </a:br>
            <a:r>
              <a:rPr lang="en-US" sz="1800" b="1" u="sng" dirty="0">
                <a:solidFill>
                  <a:schemeClr val="tx1"/>
                </a:solidFill>
              </a:rPr>
              <a:t>Unaudited Actuals</a:t>
            </a:r>
            <a:br>
              <a:rPr lang="en-US" sz="1800" dirty="0">
                <a:solidFill>
                  <a:schemeClr val="tx1"/>
                </a:solidFill>
              </a:rPr>
            </a:br>
            <a:r>
              <a:rPr lang="en-US" sz="1800" dirty="0">
                <a:solidFill>
                  <a:schemeClr val="tx1"/>
                </a:solidFill>
              </a:rPr>
              <a:t>The </a:t>
            </a:r>
            <a:r>
              <a:rPr lang="en-US" sz="1800" u="sng" dirty="0">
                <a:solidFill>
                  <a:schemeClr val="tx1"/>
                </a:solidFill>
              </a:rPr>
              <a:t>actual</a:t>
            </a:r>
            <a:r>
              <a:rPr lang="en-US" sz="1800" dirty="0">
                <a:solidFill>
                  <a:schemeClr val="tx1"/>
                </a:solidFill>
              </a:rPr>
              <a:t> amount of revenues and expenditures received or spent for the 2024/25 School Year</a:t>
            </a:r>
            <a:endParaRPr lang="en-US" sz="1800" u="sng" dirty="0">
              <a:solidFill>
                <a:schemeClr val="tx1"/>
              </a:solidFill>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a:solidFill>
                  <a:schemeClr val="tx1"/>
                </a:solidFill>
              </a:rPr>
              <a:t>FY 2025-26 General Fund Revenue Summary</a:t>
            </a:r>
          </a:p>
        </p:txBody>
      </p:sp>
      <p:pic>
        <p:nvPicPr>
          <p:cNvPr id="5" name="Picture 4">
            <a:extLst>
              <a:ext uri="{FF2B5EF4-FFF2-40B4-BE49-F238E27FC236}">
                <a16:creationId xmlns:a16="http://schemas.microsoft.com/office/drawing/2014/main" id="{E0E9645F-4C88-EBE9-0CA1-4DBE232A4CE1}"/>
              </a:ext>
            </a:extLst>
          </p:cNvPr>
          <p:cNvPicPr>
            <a:picLocks noChangeAspect="1"/>
          </p:cNvPicPr>
          <p:nvPr/>
        </p:nvPicPr>
        <p:blipFill>
          <a:blip r:embed="rId3"/>
          <a:stretch>
            <a:fillRect/>
          </a:stretch>
        </p:blipFill>
        <p:spPr>
          <a:xfrm>
            <a:off x="85246" y="2438400"/>
            <a:ext cx="8973508" cy="1553516"/>
          </a:xfrm>
          <a:prstGeom prst="rect">
            <a:avLst/>
          </a:prstGeom>
        </p:spPr>
      </p:pic>
    </p:spTree>
    <p:extLst>
      <p:ext uri="{BB962C8B-B14F-4D97-AF65-F5344CB8AC3E}">
        <p14:creationId xmlns:p14="http://schemas.microsoft.com/office/powerpoint/2010/main" val="401593317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a:solidFill>
                  <a:schemeClr val="tx1"/>
                </a:solidFill>
              </a:rPr>
              <a:t>FY 2025-26 General Fund Expenditures Summary</a:t>
            </a:r>
          </a:p>
        </p:txBody>
      </p:sp>
      <p:pic>
        <p:nvPicPr>
          <p:cNvPr id="6" name="Picture 5">
            <a:extLst>
              <a:ext uri="{FF2B5EF4-FFF2-40B4-BE49-F238E27FC236}">
                <a16:creationId xmlns:a16="http://schemas.microsoft.com/office/drawing/2014/main" id="{94EA7FD9-199F-02CF-90F3-BEF373879818}"/>
              </a:ext>
            </a:extLst>
          </p:cNvPr>
          <p:cNvPicPr>
            <a:picLocks noChangeAspect="1"/>
          </p:cNvPicPr>
          <p:nvPr/>
        </p:nvPicPr>
        <p:blipFill>
          <a:blip r:embed="rId3"/>
          <a:stretch>
            <a:fillRect/>
          </a:stretch>
        </p:blipFill>
        <p:spPr>
          <a:xfrm>
            <a:off x="135294" y="1676400"/>
            <a:ext cx="8873412" cy="615820"/>
          </a:xfrm>
          <a:prstGeom prst="rect">
            <a:avLst/>
          </a:prstGeom>
        </p:spPr>
      </p:pic>
      <p:pic>
        <p:nvPicPr>
          <p:cNvPr id="9" name="Picture 8">
            <a:extLst>
              <a:ext uri="{FF2B5EF4-FFF2-40B4-BE49-F238E27FC236}">
                <a16:creationId xmlns:a16="http://schemas.microsoft.com/office/drawing/2014/main" id="{54DFF62B-6F6A-A991-BEC5-9021F5E145ED}"/>
              </a:ext>
            </a:extLst>
          </p:cNvPr>
          <p:cNvPicPr>
            <a:picLocks noChangeAspect="1"/>
          </p:cNvPicPr>
          <p:nvPr/>
        </p:nvPicPr>
        <p:blipFill>
          <a:blip r:embed="rId4"/>
          <a:stretch>
            <a:fillRect/>
          </a:stretch>
        </p:blipFill>
        <p:spPr>
          <a:xfrm>
            <a:off x="148512" y="2292220"/>
            <a:ext cx="8846975" cy="2610697"/>
          </a:xfrm>
          <a:prstGeom prst="rect">
            <a:avLst/>
          </a:prstGeom>
        </p:spPr>
      </p:pic>
    </p:spTree>
    <p:extLst>
      <p:ext uri="{BB962C8B-B14F-4D97-AF65-F5344CB8AC3E}">
        <p14:creationId xmlns:p14="http://schemas.microsoft.com/office/powerpoint/2010/main" val="2613901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772400" cy="655638"/>
          </a:xfrm>
        </p:spPr>
        <p:txBody>
          <a:bodyPr>
            <a:normAutofit/>
          </a:bodyPr>
          <a:lstStyle/>
          <a:p>
            <a:pPr algn="ctr"/>
            <a:r>
              <a:rPr lang="en-US" sz="3200" b="1" dirty="0">
                <a:solidFill>
                  <a:schemeClr val="tx1"/>
                </a:solidFill>
              </a:rPr>
              <a:t>FY 2025-26 General Fund Expenditures</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334557166"/>
              </p:ext>
            </p:extLst>
          </p:nvPr>
        </p:nvGraphicFramePr>
        <p:xfrm>
          <a:off x="533400" y="1189038"/>
          <a:ext cx="8229600" cy="4800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pPr algn="ctr"/>
            <a:r>
              <a:rPr lang="en-US" sz="2800" b="1" dirty="0">
                <a:solidFill>
                  <a:schemeClr val="tx1"/>
                </a:solidFill>
              </a:rPr>
              <a:t>FY 2024-25  Report on all Other Funds</a:t>
            </a:r>
          </a:p>
        </p:txBody>
      </p:sp>
      <p:graphicFrame>
        <p:nvGraphicFramePr>
          <p:cNvPr id="6" name="Content Placeholder 5"/>
          <p:cNvGraphicFramePr>
            <a:graphicFrameLocks noGrp="1"/>
          </p:cNvGraphicFramePr>
          <p:nvPr>
            <p:ph sz="quarter" idx="1"/>
          </p:nvPr>
        </p:nvGraphicFramePr>
        <p:xfrm>
          <a:off x="228600" y="1143000"/>
          <a:ext cx="8692897" cy="5421744"/>
        </p:xfrm>
        <a:graphic>
          <a:graphicData uri="http://schemas.openxmlformats.org/drawingml/2006/table">
            <a:tbl>
              <a:tblPr firstRow="1" bandRow="1">
                <a:tableStyleId>{5C22544A-7EE6-4342-B048-85BDC9FD1C3A}</a:tableStyleId>
              </a:tblPr>
              <a:tblGrid>
                <a:gridCol w="607173">
                  <a:extLst>
                    <a:ext uri="{9D8B030D-6E8A-4147-A177-3AD203B41FA5}">
                      <a16:colId xmlns:a16="http://schemas.microsoft.com/office/drawing/2014/main" val="1252524810"/>
                    </a:ext>
                  </a:extLst>
                </a:gridCol>
                <a:gridCol w="1521699">
                  <a:extLst>
                    <a:ext uri="{9D8B030D-6E8A-4147-A177-3AD203B41FA5}">
                      <a16:colId xmlns:a16="http://schemas.microsoft.com/office/drawing/2014/main" val="3651369196"/>
                    </a:ext>
                  </a:extLst>
                </a:gridCol>
                <a:gridCol w="1182707">
                  <a:extLst>
                    <a:ext uri="{9D8B030D-6E8A-4147-A177-3AD203B41FA5}">
                      <a16:colId xmlns:a16="http://schemas.microsoft.com/office/drawing/2014/main" val="20000"/>
                    </a:ext>
                  </a:extLst>
                </a:gridCol>
                <a:gridCol w="1005300">
                  <a:extLst>
                    <a:ext uri="{9D8B030D-6E8A-4147-A177-3AD203B41FA5}">
                      <a16:colId xmlns:a16="http://schemas.microsoft.com/office/drawing/2014/main" val="20001"/>
                    </a:ext>
                  </a:extLst>
                </a:gridCol>
                <a:gridCol w="1182707">
                  <a:extLst>
                    <a:ext uri="{9D8B030D-6E8A-4147-A177-3AD203B41FA5}">
                      <a16:colId xmlns:a16="http://schemas.microsoft.com/office/drawing/2014/main" val="20002"/>
                    </a:ext>
                  </a:extLst>
                </a:gridCol>
                <a:gridCol w="1064437">
                  <a:extLst>
                    <a:ext uri="{9D8B030D-6E8A-4147-A177-3AD203B41FA5}">
                      <a16:colId xmlns:a16="http://schemas.microsoft.com/office/drawing/2014/main" val="1089790513"/>
                    </a:ext>
                  </a:extLst>
                </a:gridCol>
                <a:gridCol w="1062072">
                  <a:extLst>
                    <a:ext uri="{9D8B030D-6E8A-4147-A177-3AD203B41FA5}">
                      <a16:colId xmlns:a16="http://schemas.microsoft.com/office/drawing/2014/main" val="1957178600"/>
                    </a:ext>
                  </a:extLst>
                </a:gridCol>
                <a:gridCol w="1066802">
                  <a:extLst>
                    <a:ext uri="{9D8B030D-6E8A-4147-A177-3AD203B41FA5}">
                      <a16:colId xmlns:a16="http://schemas.microsoft.com/office/drawing/2014/main" val="153455035"/>
                    </a:ext>
                  </a:extLst>
                </a:gridCol>
              </a:tblGrid>
              <a:tr h="685799">
                <a:tc>
                  <a:txBody>
                    <a:bodyPr/>
                    <a:lstStyle/>
                    <a:p>
                      <a:pPr algn="ctr"/>
                      <a:r>
                        <a:rPr lang="en-US" sz="1200" dirty="0">
                          <a:solidFill>
                            <a:schemeClr val="tx1"/>
                          </a:solidFill>
                        </a:rPr>
                        <a:t>Fund</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US" sz="1200" dirty="0">
                          <a:solidFill>
                            <a:schemeClr val="tx1"/>
                          </a:solidFill>
                        </a:rPr>
                        <a:t>Description</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US" sz="1200" dirty="0">
                          <a:solidFill>
                            <a:schemeClr val="tx1"/>
                          </a:solidFill>
                        </a:rPr>
                        <a:t>Beginning Balance</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US" sz="1200" dirty="0">
                          <a:solidFill>
                            <a:schemeClr val="tx1"/>
                          </a:solidFill>
                        </a:rPr>
                        <a:t>Revenue</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US" sz="1200" dirty="0">
                          <a:solidFill>
                            <a:schemeClr val="tx1"/>
                          </a:solidFill>
                        </a:rPr>
                        <a:t>Expenditures</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US" sz="1200" dirty="0">
                          <a:solidFill>
                            <a:schemeClr val="tx1"/>
                          </a:solidFill>
                        </a:rPr>
                        <a:t>Excess/ Deficiency</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US" sz="1200" dirty="0">
                          <a:solidFill>
                            <a:schemeClr val="tx1"/>
                          </a:solidFill>
                        </a:rPr>
                        <a:t>Transfers in/ Transfer Out &amp; Account Receivables</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US" sz="1200" dirty="0">
                          <a:solidFill>
                            <a:schemeClr val="tx1"/>
                          </a:solidFill>
                        </a:rPr>
                        <a:t>Ending Fund Balance</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0000"/>
                  </a:ext>
                </a:extLst>
              </a:tr>
              <a:tr h="762000">
                <a:tc>
                  <a:txBody>
                    <a:bodyPr/>
                    <a:lstStyle/>
                    <a:p>
                      <a:pPr algn="l"/>
                      <a:r>
                        <a:rPr lang="en-US" sz="1600" dirty="0"/>
                        <a:t>13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r>
                        <a:rPr lang="en-US" sz="1600" dirty="0"/>
                        <a:t>Cafeteria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r>
                        <a:rPr lang="en-US" sz="1600" dirty="0"/>
                        <a:t>$ 25,514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1600" dirty="0"/>
                        <a:t>$ 199,700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1600" dirty="0"/>
                        <a:t>$ 264,400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1600" dirty="0"/>
                        <a:t>$</a:t>
                      </a:r>
                      <a:r>
                        <a:rPr lang="en-US" sz="1600" baseline="0" dirty="0"/>
                        <a:t>-64,700</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1600" dirty="0"/>
                        <a:t>        $64,700</a:t>
                      </a:r>
                    </a:p>
                    <a:p>
                      <a:pPr algn="ctr"/>
                      <a:endParaRPr 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1600" dirty="0"/>
                        <a:t>$-39,186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2"/>
                  </a:ext>
                </a:extLst>
              </a:tr>
              <a:tr h="788111">
                <a:tc>
                  <a:txBody>
                    <a:bodyPr/>
                    <a:lstStyle/>
                    <a:p>
                      <a:pPr algn="l"/>
                      <a:r>
                        <a:rPr lang="en-US" sz="1600" dirty="0"/>
                        <a:t>17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r>
                        <a:rPr lang="en-US" sz="1600" dirty="0"/>
                        <a:t>Spec.</a:t>
                      </a:r>
                      <a:r>
                        <a:rPr lang="en-US" sz="1600" baseline="0" dirty="0"/>
                        <a:t> Reserve Other than Capital Outlay</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r>
                        <a:rPr lang="en-US" sz="1600" dirty="0"/>
                        <a:t>$  51,106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1600" dirty="0"/>
                        <a:t>$ 800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1600" dirty="0"/>
                        <a:t>$ 0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1600" dirty="0"/>
                        <a:t>$    800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1600" dirty="0"/>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1600" dirty="0"/>
                        <a:t>$51,906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3"/>
                  </a:ext>
                </a:extLst>
              </a:tr>
              <a:tr h="753456">
                <a:tc>
                  <a:txBody>
                    <a:bodyPr/>
                    <a:lstStyle/>
                    <a:p>
                      <a:pPr algn="l"/>
                      <a:r>
                        <a:rPr lang="en-US" sz="1600" dirty="0"/>
                        <a:t>20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r>
                        <a:rPr lang="en-US" sz="1600" dirty="0"/>
                        <a:t>Spec. Reserve Post. Benefits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r>
                        <a:rPr lang="en-US" sz="1600" dirty="0"/>
                        <a:t>$1,030,149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1600" dirty="0"/>
                        <a:t>$15,000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1600" dirty="0"/>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$15,000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$1,045,149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50517598"/>
                  </a:ext>
                </a:extLst>
              </a:tr>
              <a:tr h="753456">
                <a:tc>
                  <a:txBody>
                    <a:bodyPr/>
                    <a:lstStyle/>
                    <a:p>
                      <a:pPr algn="l"/>
                      <a:r>
                        <a:rPr lang="en-US" sz="1600" dirty="0"/>
                        <a:t>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r>
                        <a:rPr lang="en-US" sz="1600" dirty="0"/>
                        <a:t>Building Fund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r>
                        <a:rPr lang="en-US" sz="1600" dirty="0"/>
                        <a:t>$576,380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1600" dirty="0"/>
                        <a:t>$9,000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1600" dirty="0"/>
                        <a:t>$21,000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$-12,000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$12,000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$564,380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409647155"/>
                  </a:ext>
                </a:extLst>
              </a:tr>
              <a:tr h="753456">
                <a:tc>
                  <a:txBody>
                    <a:bodyPr/>
                    <a:lstStyle/>
                    <a:p>
                      <a:pPr algn="l"/>
                      <a:r>
                        <a:rPr lang="en-US" sz="1600" dirty="0"/>
                        <a:t>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r>
                        <a:rPr lang="en-US" sz="1600" dirty="0"/>
                        <a:t>Capital Facilities Fund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r>
                        <a:rPr lang="en-US" sz="1600" dirty="0"/>
                        <a:t> $ 1,520,810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1600" dirty="0"/>
                        <a:t>$33,000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1600" dirty="0"/>
                        <a:t>$27,000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$6,000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$1,526,810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4"/>
                  </a:ext>
                </a:extLst>
              </a:tr>
              <a:tr h="753456">
                <a:tc>
                  <a:txBody>
                    <a:bodyPr/>
                    <a:lstStyle/>
                    <a:p>
                      <a:pPr algn="l"/>
                      <a:r>
                        <a:rPr lang="en-US" sz="1600" dirty="0"/>
                        <a:t>40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r>
                        <a:rPr lang="en-US" sz="1600" dirty="0"/>
                        <a:t>Spec. Reserve Capital Outlay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r>
                        <a:rPr lang="en-US" sz="1600" dirty="0"/>
                        <a:t>$935,717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1600" dirty="0"/>
                        <a:t>$13,000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1600" dirty="0"/>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$13,000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$948,717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918324666"/>
                  </a:ext>
                </a:extLst>
              </a:tr>
            </a:tbl>
          </a:graphicData>
        </a:graphic>
      </p:graphicFrame>
      <p:sp>
        <p:nvSpPr>
          <p:cNvPr id="3" name="Slide Number Placeholder 2"/>
          <p:cNvSpPr>
            <a:spLocks noGrp="1"/>
          </p:cNvSpPr>
          <p:nvPr>
            <p:ph type="sldNum" sz="quarter" idx="12"/>
          </p:nvPr>
        </p:nvSpPr>
        <p:spPr>
          <a:xfrm>
            <a:off x="-1676400" y="5715000"/>
            <a:ext cx="457200" cy="457200"/>
          </a:xfrm>
          <a:solidFill>
            <a:schemeClr val="accent5">
              <a:lumMod val="75000"/>
            </a:schemeClr>
          </a:solidFill>
        </p:spPr>
        <p:txBody>
          <a:bodyPr/>
          <a:lstStyle/>
          <a:p>
            <a:fld id="{DDEBAC84-C4CD-46F1-B0EC-E8F9F09AAAF8}" type="slidenum">
              <a:rPr lang="en-US" smtClean="0"/>
              <a:pPr/>
              <a:t>7</a:t>
            </a:fld>
            <a:endParaRPr lang="en-US" dirty="0"/>
          </a:p>
        </p:txBody>
      </p:sp>
    </p:spTree>
    <p:extLst>
      <p:ext uri="{BB962C8B-B14F-4D97-AF65-F5344CB8AC3E}">
        <p14:creationId xmlns:p14="http://schemas.microsoft.com/office/powerpoint/2010/main" val="840557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Cash Flow 	</a:t>
            </a:r>
            <a:endParaRPr lang="en-US" sz="3200" u="sng" dirty="0">
              <a:solidFill>
                <a:schemeClr val="tx1"/>
              </a:solidFill>
              <a:latin typeface="Constantia" panose="02030602050306030303" pitchFamily="18" charset="0"/>
            </a:endParaRPr>
          </a:p>
        </p:txBody>
      </p:sp>
      <p:sp>
        <p:nvSpPr>
          <p:cNvPr id="3" name="Content Placeholder 2"/>
          <p:cNvSpPr>
            <a:spLocks noGrp="1"/>
          </p:cNvSpPr>
          <p:nvPr>
            <p:ph sz="quarter" idx="1"/>
          </p:nvPr>
        </p:nvSpPr>
        <p:spPr/>
        <p:txBody>
          <a:bodyPr>
            <a:normAutofit/>
          </a:bodyPr>
          <a:lstStyle/>
          <a:p>
            <a:pPr lvl="1"/>
            <a:endParaRPr lang="en-US" dirty="0"/>
          </a:p>
          <a:p>
            <a:pPr lvl="1"/>
            <a:endParaRPr lang="en-US" sz="2600" dirty="0"/>
          </a:p>
          <a:p>
            <a:pPr lvl="1"/>
            <a:r>
              <a:rPr lang="en-US" dirty="0"/>
              <a:t>May 30</a:t>
            </a:r>
            <a:r>
              <a:rPr lang="en-US" baseline="30000" dirty="0"/>
              <a:t>th</a:t>
            </a:r>
            <a:r>
              <a:rPr lang="en-US" dirty="0"/>
              <a:t> General Fund Cash Balance: $2,478,302.38</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p:txBody>
      </p:sp>
      <p:pic>
        <p:nvPicPr>
          <p:cNvPr id="4" name="Picture 3"/>
          <p:cNvPicPr>
            <a:picLocks noChangeAspect="1"/>
          </p:cNvPicPr>
          <p:nvPr/>
        </p:nvPicPr>
        <p:blipFill>
          <a:blip r:embed="rId2"/>
          <a:stretch>
            <a:fillRect/>
          </a:stretch>
        </p:blipFill>
        <p:spPr>
          <a:xfrm>
            <a:off x="3352800" y="3886200"/>
            <a:ext cx="2381582" cy="1886213"/>
          </a:xfrm>
          <a:prstGeom prst="rect">
            <a:avLst/>
          </a:prstGeom>
        </p:spPr>
      </p:pic>
    </p:spTree>
    <p:extLst>
      <p:ext uri="{BB962C8B-B14F-4D97-AF65-F5344CB8AC3E}">
        <p14:creationId xmlns:p14="http://schemas.microsoft.com/office/powerpoint/2010/main" val="3394312312"/>
      </p:ext>
    </p:extLst>
  </p:cSld>
  <p:clrMapOvr>
    <a:masterClrMapping/>
  </p:clrMapOvr>
  <p:transition>
    <p:fad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Foundry</Template>
  <TotalTime>4410</TotalTime>
  <Words>347</Words>
  <Application>Microsoft Office PowerPoint</Application>
  <PresentationFormat>On-screen Show (4:3)</PresentationFormat>
  <Paragraphs>98</Paragraphs>
  <Slides>8</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 Black</vt:lpstr>
      <vt:lpstr>Bahnschrift Light</vt:lpstr>
      <vt:lpstr>Calibri</vt:lpstr>
      <vt:lpstr>Constantia</vt:lpstr>
      <vt:lpstr>Franklin Gothic Book</vt:lpstr>
      <vt:lpstr>Perpetua</vt:lpstr>
      <vt:lpstr>Wingdings 2</vt:lpstr>
      <vt:lpstr>Equity</vt:lpstr>
      <vt:lpstr>      General Shafter School District</vt:lpstr>
      <vt:lpstr>Financial Reporting Cycle</vt:lpstr>
      <vt:lpstr>Reporting Cycle  Adopted Budget When Budgets are developed, it assumes that every dollar will be spent  Interim Budgets As information related to revenues and expenditures changes throughout the year, the adopted budget is revised and presented to the Board of Trustees as First and Second Interim Reports  Estimated Actuals Beginning in April, the budgets are conservatively adjusted to estimated what actual amounts will be when the books are closed  Unaudited Actuals The actual amount of revenues and expenditures received or spent for the 2024/25 School Year</vt:lpstr>
      <vt:lpstr>FY 2025-26 General Fund Revenue Summary</vt:lpstr>
      <vt:lpstr>FY 2025-26 General Fund Expenditures Summary</vt:lpstr>
      <vt:lpstr>FY 2025-26 General Fund Expenditures</vt:lpstr>
      <vt:lpstr>FY 2024-25  Report on all Other Funds</vt:lpstr>
      <vt:lpstr>Cash Flow  </vt:lpstr>
    </vt:vector>
  </TitlesOfParts>
  <Company>WUHSD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JePayne</dc:creator>
  <cp:lastModifiedBy>Marcos Gamino</cp:lastModifiedBy>
  <cp:revision>213</cp:revision>
  <cp:lastPrinted>2020-08-28T20:04:52Z</cp:lastPrinted>
  <dcterms:created xsi:type="dcterms:W3CDTF">2011-08-30T22:31:10Z</dcterms:created>
  <dcterms:modified xsi:type="dcterms:W3CDTF">2025-05-30T20:29:27Z</dcterms:modified>
</cp:coreProperties>
</file>